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9" r:id="rId6"/>
    <p:sldId id="267" r:id="rId7"/>
    <p:sldId id="271" r:id="rId8"/>
    <p:sldId id="280" r:id="rId9"/>
    <p:sldId id="282" r:id="rId10"/>
    <p:sldId id="283" r:id="rId11"/>
    <p:sldId id="260" r:id="rId12"/>
    <p:sldId id="261" r:id="rId13"/>
    <p:sldId id="268" r:id="rId14"/>
    <p:sldId id="274" r:id="rId15"/>
    <p:sldId id="266" r:id="rId16"/>
    <p:sldId id="277" r:id="rId17"/>
    <p:sldId id="263" r:id="rId18"/>
    <p:sldId id="273" r:id="rId19"/>
    <p:sldId id="272" r:id="rId20"/>
    <p:sldId id="279" r:id="rId21"/>
    <p:sldId id="281" r:id="rId22"/>
    <p:sldId id="278" r:id="rId23"/>
    <p:sldId id="265" r:id="rId24"/>
    <p:sldId id="270"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92355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3401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1695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43187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532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077867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716838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70313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912703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12/4/2016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1675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81799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85065-5610-4AF7-9C11-064BC18A2FE3}" type="datetimeFigureOut">
              <a:rPr lang="en-US" smtClean="0"/>
              <a:t>12/4/2016</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02223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885065-5610-4AF7-9C11-064BC18A2FE3}" type="datetimeFigureOut">
              <a:rPr lang="en-US" smtClean="0"/>
              <a:t>12/4/2016</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58773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85065-5610-4AF7-9C11-064BC18A2FE3}" type="datetimeFigureOut">
              <a:rPr lang="en-US" smtClean="0"/>
              <a:t>12/4/2016</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26760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841321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12/4/2016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25400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6885065-5610-4AF7-9C11-064BC18A2FE3}" type="datetimeFigureOut">
              <a:rPr lang="en-US" smtClean="0"/>
              <a:t>12/4/2016</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001933A-ABFF-438B-B154-F053881EA273}" type="slidenum">
              <a:rPr lang="en-US" smtClean="0"/>
              <a:t>‹#›</a:t>
            </a:fld>
            <a:endParaRPr lang="en-US"/>
          </a:p>
        </p:txBody>
      </p:sp>
    </p:spTree>
    <p:extLst>
      <p:ext uri="{BB962C8B-B14F-4D97-AF65-F5344CB8AC3E}">
        <p14:creationId xmlns:p14="http://schemas.microsoft.com/office/powerpoint/2010/main" val="31996415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2411" y="1633151"/>
            <a:ext cx="9420439" cy="2262781"/>
          </a:xfrm>
        </p:spPr>
        <p:txBody>
          <a:bodyPr>
            <a:normAutofit fontScale="90000"/>
          </a:bodyPr>
          <a:lstStyle/>
          <a:p>
            <a:r>
              <a:rPr lang="en-US" dirty="0" err="1"/>
              <a:t>BrainSync</a:t>
            </a:r>
            <a:r>
              <a:rPr lang="en-US" dirty="0"/>
              <a:t>: Synchronizing Resting State fMRI for Clustering and Statistical Analysis</a:t>
            </a:r>
          </a:p>
        </p:txBody>
      </p:sp>
      <p:sp>
        <p:nvSpPr>
          <p:cNvPr id="3" name="TextBox 2"/>
          <p:cNvSpPr txBox="1"/>
          <p:nvPr/>
        </p:nvSpPr>
        <p:spPr>
          <a:xfrm>
            <a:off x="3764691" y="5156886"/>
            <a:ext cx="4386137" cy="369332"/>
          </a:xfrm>
          <a:prstGeom prst="rect">
            <a:avLst/>
          </a:prstGeom>
          <a:noFill/>
        </p:spPr>
        <p:txBody>
          <a:bodyPr wrap="none" rtlCol="0">
            <a:spAutoFit/>
          </a:bodyPr>
          <a:lstStyle/>
          <a:p>
            <a:r>
              <a:rPr lang="en-US" dirty="0"/>
              <a:t>Anand A. Joshi and Richard M. Leahy</a:t>
            </a:r>
          </a:p>
        </p:txBody>
      </p:sp>
    </p:spTree>
    <p:extLst>
      <p:ext uri="{BB962C8B-B14F-4D97-AF65-F5344CB8AC3E}">
        <p14:creationId xmlns:p14="http://schemas.microsoft.com/office/powerpoint/2010/main" val="13422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55261" y="194264"/>
            <a:ext cx="9918089" cy="978044"/>
          </a:xfrm>
        </p:spPr>
        <p:txBody>
          <a:bodyPr>
            <a:normAutofit fontScale="90000"/>
          </a:bodyPr>
          <a:lstStyle/>
          <a:p>
            <a:r>
              <a:rPr lang="en-US" dirty="0"/>
              <a:t>How coherent is resting state fMRI signal across subjects (no filtering)</a:t>
            </a:r>
          </a:p>
        </p:txBody>
      </p:sp>
      <p:grpSp>
        <p:nvGrpSpPr>
          <p:cNvPr id="12" name="Group 11"/>
          <p:cNvGrpSpPr/>
          <p:nvPr/>
        </p:nvGrpSpPr>
        <p:grpSpPr>
          <a:xfrm>
            <a:off x="822570" y="2719754"/>
            <a:ext cx="10893055" cy="3333750"/>
            <a:chOff x="306754" y="2133600"/>
            <a:chExt cx="10893055" cy="333375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793" y="2133600"/>
              <a:ext cx="3810000" cy="33337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809" y="2133600"/>
              <a:ext cx="3810000" cy="33337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54" y="2133600"/>
              <a:ext cx="3810000" cy="3333750"/>
            </a:xfrm>
            <a:prstGeom prst="rect">
              <a:avLst/>
            </a:prstGeom>
          </p:spPr>
        </p:pic>
      </p:grpSp>
      <p:sp>
        <p:nvSpPr>
          <p:cNvPr id="14" name="TextBox 13"/>
          <p:cNvSpPr txBox="1"/>
          <p:nvPr/>
        </p:nvSpPr>
        <p:spPr>
          <a:xfrm>
            <a:off x="5212706" y="2364044"/>
            <a:ext cx="2587568" cy="369332"/>
          </a:xfrm>
          <a:prstGeom prst="rect">
            <a:avLst/>
          </a:prstGeom>
          <a:noFill/>
        </p:spPr>
        <p:txBody>
          <a:bodyPr wrap="none" rtlCol="0">
            <a:spAutoFit/>
          </a:bodyPr>
          <a:lstStyle/>
          <a:p>
            <a:r>
              <a:rPr lang="en-US" dirty="0"/>
              <a:t>Rest to rest After Sync</a:t>
            </a:r>
          </a:p>
        </p:txBody>
      </p:sp>
      <p:sp>
        <p:nvSpPr>
          <p:cNvPr id="15" name="TextBox 14"/>
          <p:cNvSpPr txBox="1"/>
          <p:nvPr/>
        </p:nvSpPr>
        <p:spPr>
          <a:xfrm>
            <a:off x="8745985" y="2364044"/>
            <a:ext cx="2627642" cy="369332"/>
          </a:xfrm>
          <a:prstGeom prst="rect">
            <a:avLst/>
          </a:prstGeom>
          <a:noFill/>
        </p:spPr>
        <p:txBody>
          <a:bodyPr wrap="none" rtlCol="0">
            <a:spAutoFit/>
          </a:bodyPr>
          <a:lstStyle/>
          <a:p>
            <a:r>
              <a:rPr lang="en-US" dirty="0"/>
              <a:t>Task to task after Sync</a:t>
            </a:r>
          </a:p>
        </p:txBody>
      </p:sp>
      <p:sp>
        <p:nvSpPr>
          <p:cNvPr id="16" name="TextBox 15"/>
          <p:cNvSpPr txBox="1"/>
          <p:nvPr/>
        </p:nvSpPr>
        <p:spPr>
          <a:xfrm>
            <a:off x="1313806" y="2350422"/>
            <a:ext cx="2771913" cy="369332"/>
          </a:xfrm>
          <a:prstGeom prst="rect">
            <a:avLst/>
          </a:prstGeom>
          <a:noFill/>
        </p:spPr>
        <p:txBody>
          <a:bodyPr wrap="none" rtlCol="0">
            <a:spAutoFit/>
          </a:bodyPr>
          <a:lstStyle/>
          <a:p>
            <a:r>
              <a:rPr lang="en-US" dirty="0"/>
              <a:t>Rest to rest Before Sync</a:t>
            </a:r>
          </a:p>
        </p:txBody>
      </p:sp>
      <p:sp>
        <p:nvSpPr>
          <p:cNvPr id="17" name="TextBox 16"/>
          <p:cNvSpPr txBox="1"/>
          <p:nvPr/>
        </p:nvSpPr>
        <p:spPr>
          <a:xfrm>
            <a:off x="1436235" y="1464380"/>
            <a:ext cx="9374682" cy="369332"/>
          </a:xfrm>
          <a:prstGeom prst="rect">
            <a:avLst/>
          </a:prstGeom>
          <a:noFill/>
        </p:spPr>
        <p:txBody>
          <a:bodyPr wrap="none" rtlCol="0">
            <a:spAutoFit/>
          </a:bodyPr>
          <a:lstStyle/>
          <a:p>
            <a:pPr marL="285750" indent="-285750">
              <a:buFont typeface="Arial" panose="020B0604020202020204" pitchFamily="34" charset="0"/>
              <a:buChar char="•"/>
            </a:pPr>
            <a:r>
              <a:rPr lang="en-US" dirty="0"/>
              <a:t>Correlation from Session 1 to Session 2 is computed and averaged over subjects</a:t>
            </a:r>
          </a:p>
        </p:txBody>
      </p:sp>
    </p:spTree>
    <p:extLst>
      <p:ext uri="{BB962C8B-B14F-4D97-AF65-F5344CB8AC3E}">
        <p14:creationId xmlns:p14="http://schemas.microsoft.com/office/powerpoint/2010/main" val="2331440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741" y="245169"/>
            <a:ext cx="8911687" cy="710420"/>
          </a:xfrm>
        </p:spPr>
        <p:txBody>
          <a:bodyPr/>
          <a:lstStyle/>
          <a:p>
            <a:r>
              <a:rPr lang="en-US" dirty="0"/>
              <a:t>Correlation of Signals</a:t>
            </a:r>
          </a:p>
        </p:txBody>
      </p:sp>
      <p:pic>
        <p:nvPicPr>
          <p:cNvPr id="11" name="Content Placeholder 10"/>
          <p:cNvPicPr>
            <a:picLocks noGrp="1" noChangeAspect="1"/>
          </p:cNvPicPr>
          <p:nvPr>
            <p:ph idx="1"/>
          </p:nvPr>
        </p:nvPicPr>
        <p:blipFill rotWithShape="1">
          <a:blip r:embed="rId2">
            <a:extLst>
              <a:ext uri="{28A0092B-C50C-407E-A947-70E740481C1C}">
                <a14:useLocalDpi xmlns:a14="http://schemas.microsoft.com/office/drawing/2010/main" val="0"/>
              </a:ext>
            </a:extLst>
          </a:blip>
          <a:srcRect l="19520" t="19456" r="19635" b="19411"/>
          <a:stretch/>
        </p:blipFill>
        <p:spPr>
          <a:xfrm>
            <a:off x="7479360" y="4180912"/>
            <a:ext cx="2318197" cy="1787625"/>
          </a:xfr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9465" t="20790" r="19690" b="21043"/>
          <a:stretch/>
        </p:blipFill>
        <p:spPr>
          <a:xfrm>
            <a:off x="5173595" y="2564254"/>
            <a:ext cx="2318198" cy="1700917"/>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9803" t="20303" r="19352" b="21042"/>
          <a:stretch/>
        </p:blipFill>
        <p:spPr>
          <a:xfrm>
            <a:off x="5173595" y="4253388"/>
            <a:ext cx="2318198" cy="171514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9126" t="20791" r="19690" b="21482"/>
          <a:stretch/>
        </p:blipFill>
        <p:spPr>
          <a:xfrm>
            <a:off x="7460889" y="2562580"/>
            <a:ext cx="2331077" cy="168803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19437" t="21787" r="19717" b="20304"/>
          <a:stretch/>
        </p:blipFill>
        <p:spPr>
          <a:xfrm>
            <a:off x="2867430" y="4271264"/>
            <a:ext cx="2318197" cy="1693347"/>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9465" t="20304" r="19352" b="20601"/>
          <a:stretch/>
        </p:blipFill>
        <p:spPr>
          <a:xfrm>
            <a:off x="2861390" y="2565920"/>
            <a:ext cx="2331077" cy="1728028"/>
          </a:xfrm>
          <a:prstGeom prst="rect">
            <a:avLst/>
          </a:prstGeom>
        </p:spPr>
      </p:pic>
      <p:sp>
        <p:nvSpPr>
          <p:cNvPr id="7" name="TextBox 6"/>
          <p:cNvSpPr txBox="1"/>
          <p:nvPr/>
        </p:nvSpPr>
        <p:spPr>
          <a:xfrm>
            <a:off x="2627870" y="1062681"/>
            <a:ext cx="7297190" cy="369332"/>
          </a:xfrm>
          <a:prstGeom prst="rect">
            <a:avLst/>
          </a:prstGeom>
          <a:noFill/>
        </p:spPr>
        <p:txBody>
          <a:bodyPr wrap="none" rtlCol="0">
            <a:spAutoFit/>
          </a:bodyPr>
          <a:lstStyle/>
          <a:p>
            <a:r>
              <a:rPr lang="en-US" dirty="0"/>
              <a:t>Correlation of average signal in </a:t>
            </a:r>
            <a:r>
              <a:rPr lang="en-US" dirty="0" err="1"/>
              <a:t>precuneus</a:t>
            </a:r>
            <a:r>
              <a:rPr lang="en-US" dirty="0"/>
              <a:t> to the signals in brain</a:t>
            </a:r>
          </a:p>
        </p:txBody>
      </p:sp>
      <p:sp>
        <p:nvSpPr>
          <p:cNvPr id="8" name="TextBox 7"/>
          <p:cNvSpPr txBox="1"/>
          <p:nvPr/>
        </p:nvSpPr>
        <p:spPr>
          <a:xfrm>
            <a:off x="3146929" y="2195755"/>
            <a:ext cx="1754006" cy="369332"/>
          </a:xfrm>
          <a:prstGeom prst="rect">
            <a:avLst/>
          </a:prstGeom>
          <a:noFill/>
        </p:spPr>
        <p:txBody>
          <a:bodyPr wrap="none" rtlCol="0">
            <a:spAutoFit/>
          </a:bodyPr>
          <a:lstStyle/>
          <a:p>
            <a:r>
              <a:rPr lang="en-US" dirty="0"/>
              <a:t>Sub 1 to Sub 1</a:t>
            </a:r>
          </a:p>
        </p:txBody>
      </p:sp>
      <p:sp>
        <p:nvSpPr>
          <p:cNvPr id="17" name="TextBox 16"/>
          <p:cNvSpPr txBox="1"/>
          <p:nvPr/>
        </p:nvSpPr>
        <p:spPr>
          <a:xfrm>
            <a:off x="5109698" y="2192662"/>
            <a:ext cx="2409634" cy="369332"/>
          </a:xfrm>
          <a:prstGeom prst="rect">
            <a:avLst/>
          </a:prstGeom>
          <a:noFill/>
        </p:spPr>
        <p:txBody>
          <a:bodyPr wrap="none" rtlCol="0">
            <a:spAutoFit/>
          </a:bodyPr>
          <a:lstStyle/>
          <a:p>
            <a:r>
              <a:rPr lang="en-US" dirty="0"/>
              <a:t>Sub 1 to Sub 2 (</a:t>
            </a:r>
            <a:r>
              <a:rPr lang="en-US" dirty="0" err="1"/>
              <a:t>orig</a:t>
            </a:r>
            <a:r>
              <a:rPr lang="en-US" dirty="0"/>
              <a:t>)</a:t>
            </a:r>
          </a:p>
        </p:txBody>
      </p:sp>
      <p:sp>
        <p:nvSpPr>
          <p:cNvPr id="18" name="TextBox 17"/>
          <p:cNvSpPr txBox="1"/>
          <p:nvPr/>
        </p:nvSpPr>
        <p:spPr>
          <a:xfrm>
            <a:off x="7553485" y="2192662"/>
            <a:ext cx="2800767" cy="369332"/>
          </a:xfrm>
          <a:prstGeom prst="rect">
            <a:avLst/>
          </a:prstGeom>
          <a:noFill/>
        </p:spPr>
        <p:txBody>
          <a:bodyPr wrap="none" rtlCol="0">
            <a:spAutoFit/>
          </a:bodyPr>
          <a:lstStyle/>
          <a:p>
            <a:r>
              <a:rPr lang="en-US" dirty="0"/>
              <a:t>Sub 1 to Sub 2 (synced)</a:t>
            </a:r>
          </a:p>
        </p:txBody>
      </p:sp>
      <p:pic>
        <p:nvPicPr>
          <p:cNvPr id="19" name="Content Placeholder 7"/>
          <p:cNvPicPr>
            <a:picLocks noChangeAspect="1"/>
          </p:cNvPicPr>
          <p:nvPr/>
        </p:nvPicPr>
        <p:blipFill rotWithShape="1">
          <a:blip r:embed="rId8">
            <a:extLst>
              <a:ext uri="{28A0092B-C50C-407E-A947-70E740481C1C}">
                <a14:useLocalDpi xmlns:a14="http://schemas.microsoft.com/office/drawing/2010/main" val="0"/>
              </a:ext>
            </a:extLst>
          </a:blip>
          <a:srcRect l="9396" t="92029" r="10235" b="1210"/>
          <a:stretch/>
        </p:blipFill>
        <p:spPr>
          <a:xfrm rot="16200000">
            <a:off x="8631586" y="4184442"/>
            <a:ext cx="3062094" cy="197708"/>
          </a:xfrm>
          <a:prstGeom prst="rect">
            <a:avLst/>
          </a:prstGeom>
        </p:spPr>
      </p:pic>
      <p:sp>
        <p:nvSpPr>
          <p:cNvPr id="20" name="TextBox 19"/>
          <p:cNvSpPr txBox="1"/>
          <p:nvPr/>
        </p:nvSpPr>
        <p:spPr>
          <a:xfrm>
            <a:off x="10261487" y="5537337"/>
            <a:ext cx="312906" cy="369332"/>
          </a:xfrm>
          <a:prstGeom prst="rect">
            <a:avLst/>
          </a:prstGeom>
          <a:noFill/>
        </p:spPr>
        <p:txBody>
          <a:bodyPr wrap="none" rtlCol="0">
            <a:spAutoFit/>
          </a:bodyPr>
          <a:lstStyle/>
          <a:p>
            <a:r>
              <a:rPr lang="en-US" dirty="0"/>
              <a:t>0</a:t>
            </a:r>
          </a:p>
        </p:txBody>
      </p:sp>
      <p:sp>
        <p:nvSpPr>
          <p:cNvPr id="21" name="TextBox 20"/>
          <p:cNvSpPr txBox="1"/>
          <p:nvPr/>
        </p:nvSpPr>
        <p:spPr>
          <a:xfrm>
            <a:off x="10275837" y="2666451"/>
            <a:ext cx="28420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66866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570" y="115330"/>
            <a:ext cx="8911687" cy="547467"/>
          </a:xfrm>
        </p:spPr>
        <p:txBody>
          <a:bodyPr>
            <a:normAutofit fontScale="90000"/>
          </a:bodyPr>
          <a:lstStyle/>
          <a:p>
            <a:r>
              <a:rPr lang="en-US" dirty="0"/>
              <a:t>Parcellation Individually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204" y="1833773"/>
            <a:ext cx="2571750" cy="18669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54" y="3700673"/>
            <a:ext cx="2571750" cy="1866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372" y="1833773"/>
            <a:ext cx="2571750" cy="1866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8905" y="3700673"/>
            <a:ext cx="2571750" cy="1866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4302" y="3692435"/>
            <a:ext cx="2571750" cy="18669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6552" y="1833773"/>
            <a:ext cx="2571750" cy="18669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8405" y="3700673"/>
            <a:ext cx="2571750" cy="18669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8634" y="1833773"/>
            <a:ext cx="2571750" cy="1866900"/>
          </a:xfrm>
          <a:prstGeom prst="rect">
            <a:avLst/>
          </a:prstGeom>
        </p:spPr>
      </p:pic>
      <p:sp>
        <p:nvSpPr>
          <p:cNvPr id="3" name="TextBox 2"/>
          <p:cNvSpPr txBox="1"/>
          <p:nvPr/>
        </p:nvSpPr>
        <p:spPr>
          <a:xfrm>
            <a:off x="1820563" y="978081"/>
            <a:ext cx="8101898" cy="369332"/>
          </a:xfrm>
          <a:prstGeom prst="rect">
            <a:avLst/>
          </a:prstGeom>
          <a:noFill/>
        </p:spPr>
        <p:txBody>
          <a:bodyPr wrap="none" rtlCol="0">
            <a:spAutoFit/>
          </a:bodyPr>
          <a:lstStyle/>
          <a:p>
            <a:r>
              <a:rPr lang="en-US" dirty="0"/>
              <a:t>Subjects were independently </a:t>
            </a:r>
            <a:r>
              <a:rPr lang="en-US" dirty="0" err="1"/>
              <a:t>parcellated</a:t>
            </a:r>
            <a:r>
              <a:rPr lang="en-US" dirty="0"/>
              <a:t> by k-means with </a:t>
            </a:r>
            <a:r>
              <a:rPr lang="en-US" dirty="0" err="1"/>
              <a:t>nClusters</a:t>
            </a:r>
            <a:r>
              <a:rPr lang="en-US" dirty="0"/>
              <a:t>=30</a:t>
            </a:r>
          </a:p>
        </p:txBody>
      </p:sp>
      <p:sp>
        <p:nvSpPr>
          <p:cNvPr id="8" name="TextBox 7"/>
          <p:cNvSpPr txBox="1"/>
          <p:nvPr/>
        </p:nvSpPr>
        <p:spPr>
          <a:xfrm>
            <a:off x="1896988" y="1481448"/>
            <a:ext cx="790601" cy="369332"/>
          </a:xfrm>
          <a:prstGeom prst="rect">
            <a:avLst/>
          </a:prstGeom>
          <a:noFill/>
        </p:spPr>
        <p:txBody>
          <a:bodyPr wrap="none" rtlCol="0">
            <a:spAutoFit/>
          </a:bodyPr>
          <a:lstStyle/>
          <a:p>
            <a:r>
              <a:rPr lang="en-US" dirty="0"/>
              <a:t>Sub 1</a:t>
            </a:r>
          </a:p>
        </p:txBody>
      </p:sp>
      <p:sp>
        <p:nvSpPr>
          <p:cNvPr id="14" name="TextBox 13"/>
          <p:cNvSpPr txBox="1"/>
          <p:nvPr/>
        </p:nvSpPr>
        <p:spPr>
          <a:xfrm>
            <a:off x="4462656" y="1481448"/>
            <a:ext cx="790601" cy="369332"/>
          </a:xfrm>
          <a:prstGeom prst="rect">
            <a:avLst/>
          </a:prstGeom>
          <a:noFill/>
        </p:spPr>
        <p:txBody>
          <a:bodyPr wrap="none" rtlCol="0">
            <a:spAutoFit/>
          </a:bodyPr>
          <a:lstStyle/>
          <a:p>
            <a:r>
              <a:rPr lang="en-US" dirty="0"/>
              <a:t>Sub 2</a:t>
            </a:r>
          </a:p>
        </p:txBody>
      </p:sp>
      <p:sp>
        <p:nvSpPr>
          <p:cNvPr id="15" name="TextBox 14"/>
          <p:cNvSpPr txBox="1"/>
          <p:nvPr/>
        </p:nvSpPr>
        <p:spPr>
          <a:xfrm>
            <a:off x="7042737" y="1464441"/>
            <a:ext cx="790601" cy="369332"/>
          </a:xfrm>
          <a:prstGeom prst="rect">
            <a:avLst/>
          </a:prstGeom>
          <a:noFill/>
        </p:spPr>
        <p:txBody>
          <a:bodyPr wrap="none" rtlCol="0">
            <a:spAutoFit/>
          </a:bodyPr>
          <a:lstStyle/>
          <a:p>
            <a:r>
              <a:rPr lang="en-US" dirty="0"/>
              <a:t>Sub 3</a:t>
            </a:r>
          </a:p>
        </p:txBody>
      </p:sp>
      <p:sp>
        <p:nvSpPr>
          <p:cNvPr id="16" name="TextBox 15"/>
          <p:cNvSpPr txBox="1"/>
          <p:nvPr/>
        </p:nvSpPr>
        <p:spPr>
          <a:xfrm>
            <a:off x="9600074" y="1464441"/>
            <a:ext cx="790601" cy="369332"/>
          </a:xfrm>
          <a:prstGeom prst="rect">
            <a:avLst/>
          </a:prstGeom>
          <a:noFill/>
        </p:spPr>
        <p:txBody>
          <a:bodyPr wrap="none" rtlCol="0">
            <a:spAutoFit/>
          </a:bodyPr>
          <a:lstStyle/>
          <a:p>
            <a:r>
              <a:rPr lang="en-US" dirty="0"/>
              <a:t>Sub 4</a:t>
            </a:r>
          </a:p>
        </p:txBody>
      </p:sp>
      <p:sp>
        <p:nvSpPr>
          <p:cNvPr id="9" name="TextBox 8"/>
          <p:cNvSpPr txBox="1"/>
          <p:nvPr/>
        </p:nvSpPr>
        <p:spPr>
          <a:xfrm>
            <a:off x="1334301" y="5873348"/>
            <a:ext cx="9849171" cy="646331"/>
          </a:xfrm>
          <a:prstGeom prst="rect">
            <a:avLst/>
          </a:prstGeom>
          <a:noFill/>
        </p:spPr>
        <p:txBody>
          <a:bodyPr wrap="none" rtlCol="0">
            <a:spAutoFit/>
          </a:bodyPr>
          <a:lstStyle/>
          <a:p>
            <a:pPr algn="r"/>
            <a:r>
              <a:rPr lang="en-US" b="1" i="1" dirty="0" err="1"/>
              <a:t>Parcellations</a:t>
            </a:r>
            <a:r>
              <a:rPr lang="en-US" b="1" i="1" dirty="0"/>
              <a:t> are different for individual scans, probably because not enough samples </a:t>
            </a:r>
          </a:p>
          <a:p>
            <a:r>
              <a:rPr lang="en-US" b="1" i="1" dirty="0"/>
              <a:t>for finding correct boundaries</a:t>
            </a:r>
          </a:p>
        </p:txBody>
      </p:sp>
    </p:spTree>
    <p:extLst>
      <p:ext uri="{BB962C8B-B14F-4D97-AF65-F5344CB8AC3E}">
        <p14:creationId xmlns:p14="http://schemas.microsoft.com/office/powerpoint/2010/main" val="1591713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Parcellation</a:t>
            </a:r>
          </a:p>
        </p:txBody>
      </p:sp>
      <p:sp>
        <p:nvSpPr>
          <p:cNvPr id="3" name="Content Placeholder 2"/>
          <p:cNvSpPr>
            <a:spLocks noGrp="1"/>
          </p:cNvSpPr>
          <p:nvPr>
            <p:ph idx="1"/>
          </p:nvPr>
        </p:nvSpPr>
        <p:spPr>
          <a:xfrm>
            <a:off x="1683279" y="1447800"/>
            <a:ext cx="8915400" cy="3777622"/>
          </a:xfrm>
        </p:spPr>
        <p:txBody>
          <a:bodyPr/>
          <a:lstStyle/>
          <a:p>
            <a:r>
              <a:rPr lang="en-US" dirty="0"/>
              <a:t>Since the data are comparable to each other after </a:t>
            </a:r>
            <a:r>
              <a:rPr lang="en-US" dirty="0" err="1"/>
              <a:t>BrainSync</a:t>
            </a:r>
            <a:r>
              <a:rPr lang="en-US" dirty="0"/>
              <a:t>, we can pool it and do joint parcellation</a:t>
            </a:r>
          </a:p>
          <a:p>
            <a:endParaRPr lang="en-US" dirty="0"/>
          </a:p>
          <a:p>
            <a:r>
              <a:rPr lang="en-US" b="1" i="1" dirty="0"/>
              <a:t>Clustering will work better when data is pooled, rather than doing clustering of one brain at a time</a:t>
            </a:r>
          </a:p>
          <a:p>
            <a:endParaRPr lang="en-US" b="1" i="1" dirty="0"/>
          </a:p>
          <a:p>
            <a:r>
              <a:rPr lang="en-US" i="1" dirty="0"/>
              <a:t>We can now directly pool the data together after synchronization</a:t>
            </a:r>
          </a:p>
        </p:txBody>
      </p:sp>
    </p:spTree>
    <p:extLst>
      <p:ext uri="{BB962C8B-B14F-4D97-AF65-F5344CB8AC3E}">
        <p14:creationId xmlns:p14="http://schemas.microsoft.com/office/powerpoint/2010/main" val="131801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380" y="338883"/>
            <a:ext cx="10597934" cy="1280890"/>
          </a:xfrm>
        </p:spPr>
        <p:txBody>
          <a:bodyPr/>
          <a:lstStyle/>
          <a:p>
            <a:r>
              <a:rPr lang="en-US" dirty="0"/>
              <a:t>Clustering algorithms work better when data is pooled (Simulation) (not final results)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97" y="2768600"/>
            <a:ext cx="2615442" cy="185987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67" y="2768600"/>
            <a:ext cx="2615442" cy="185987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11" y="3477003"/>
            <a:ext cx="3238501" cy="230293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97" y="4630896"/>
            <a:ext cx="2694711" cy="191623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8667" y="4630896"/>
            <a:ext cx="2684455" cy="1908946"/>
          </a:xfrm>
          <a:prstGeom prst="rect">
            <a:avLst/>
          </a:prstGeom>
        </p:spPr>
      </p:pic>
      <p:sp>
        <p:nvSpPr>
          <p:cNvPr id="18" name="TextBox 17"/>
          <p:cNvSpPr txBox="1"/>
          <p:nvPr/>
        </p:nvSpPr>
        <p:spPr>
          <a:xfrm>
            <a:off x="347131" y="1905000"/>
            <a:ext cx="11819261" cy="646331"/>
          </a:xfrm>
          <a:prstGeom prst="rect">
            <a:avLst/>
          </a:prstGeom>
          <a:noFill/>
        </p:spPr>
        <p:txBody>
          <a:bodyPr wrap="none" rtlCol="0">
            <a:spAutoFit/>
          </a:bodyPr>
          <a:lstStyle/>
          <a:p>
            <a:pPr marL="285750" indent="-285750">
              <a:buFont typeface="Arial" panose="020B0604020202020204" pitchFamily="34" charset="0"/>
              <a:buChar char="•"/>
            </a:pPr>
            <a:r>
              <a:rPr lang="en-US" dirty="0"/>
              <a:t>Gaussian data was generated on uniform grid</a:t>
            </a:r>
          </a:p>
          <a:p>
            <a:pPr marL="285750" indent="-285750">
              <a:buFont typeface="Arial" panose="020B0604020202020204" pitchFamily="34" charset="0"/>
              <a:buChar char="•"/>
            </a:pPr>
            <a:r>
              <a:rPr lang="en-US" dirty="0"/>
              <a:t>K means clustering was done separately on 4 such datasets and then after pooling the data together</a:t>
            </a:r>
          </a:p>
        </p:txBody>
      </p:sp>
      <p:sp>
        <p:nvSpPr>
          <p:cNvPr id="19" name="TextBox 18"/>
          <p:cNvSpPr txBox="1"/>
          <p:nvPr/>
        </p:nvSpPr>
        <p:spPr>
          <a:xfrm>
            <a:off x="2034416" y="6488668"/>
            <a:ext cx="3619902" cy="369332"/>
          </a:xfrm>
          <a:prstGeom prst="rect">
            <a:avLst/>
          </a:prstGeom>
          <a:noFill/>
        </p:spPr>
        <p:txBody>
          <a:bodyPr wrap="none" rtlCol="0">
            <a:spAutoFit/>
          </a:bodyPr>
          <a:lstStyle/>
          <a:p>
            <a:r>
              <a:rPr lang="en-US" dirty="0"/>
              <a:t>4 separate k-means </a:t>
            </a:r>
            <a:r>
              <a:rPr lang="en-US" dirty="0" err="1"/>
              <a:t>clusterings</a:t>
            </a:r>
            <a:endParaRPr lang="en-US" dirty="0"/>
          </a:p>
        </p:txBody>
      </p:sp>
      <p:sp>
        <p:nvSpPr>
          <p:cNvPr id="20" name="TextBox 19"/>
          <p:cNvSpPr txBox="1"/>
          <p:nvPr/>
        </p:nvSpPr>
        <p:spPr>
          <a:xfrm>
            <a:off x="8339020" y="5932613"/>
            <a:ext cx="3230372" cy="369332"/>
          </a:xfrm>
          <a:prstGeom prst="rect">
            <a:avLst/>
          </a:prstGeom>
          <a:noFill/>
        </p:spPr>
        <p:txBody>
          <a:bodyPr wrap="none" rtlCol="0">
            <a:spAutoFit/>
          </a:bodyPr>
          <a:lstStyle/>
          <a:p>
            <a:r>
              <a:rPr lang="en-US" dirty="0"/>
              <a:t>Clustering on pooled data</a:t>
            </a:r>
          </a:p>
        </p:txBody>
      </p:sp>
    </p:spTree>
    <p:extLst>
      <p:ext uri="{BB962C8B-B14F-4D97-AF65-F5344CB8AC3E}">
        <p14:creationId xmlns:p14="http://schemas.microsoft.com/office/powerpoint/2010/main" val="63958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300" y="154553"/>
            <a:ext cx="8911687" cy="1280890"/>
          </a:xfrm>
        </p:spPr>
        <p:txBody>
          <a:bodyPr/>
          <a:lstStyle/>
          <a:p>
            <a:r>
              <a:rPr lang="en-US" dirty="0"/>
              <a:t>Joint Parcellation 2 independent groups of 20 subjects each</a:t>
            </a:r>
          </a:p>
        </p:txBody>
      </p:sp>
      <p:grpSp>
        <p:nvGrpSpPr>
          <p:cNvPr id="4" name="Group 3"/>
          <p:cNvGrpSpPr/>
          <p:nvPr/>
        </p:nvGrpSpPr>
        <p:grpSpPr>
          <a:xfrm>
            <a:off x="1307048" y="1435443"/>
            <a:ext cx="5143502" cy="4103132"/>
            <a:chOff x="1307048" y="1911905"/>
            <a:chExt cx="5143502" cy="4103132"/>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050" y="2281237"/>
              <a:ext cx="2571750" cy="18669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799" y="2281237"/>
              <a:ext cx="2571750" cy="18669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800" y="4148137"/>
              <a:ext cx="2571750" cy="18669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048" y="4148137"/>
              <a:ext cx="2571750" cy="1866900"/>
            </a:xfrm>
            <a:prstGeom prst="rect">
              <a:avLst/>
            </a:prstGeom>
          </p:spPr>
        </p:pic>
        <p:sp>
          <p:nvSpPr>
            <p:cNvPr id="3" name="TextBox 2"/>
            <p:cNvSpPr txBox="1"/>
            <p:nvPr/>
          </p:nvSpPr>
          <p:spPr>
            <a:xfrm>
              <a:off x="2374221" y="1911905"/>
              <a:ext cx="3009157" cy="369332"/>
            </a:xfrm>
            <a:prstGeom prst="rect">
              <a:avLst/>
            </a:prstGeom>
            <a:noFill/>
          </p:spPr>
          <p:txBody>
            <a:bodyPr wrap="none" rtlCol="0">
              <a:spAutoFit/>
            </a:bodyPr>
            <a:lstStyle/>
            <a:p>
              <a:r>
                <a:rPr lang="en-US" dirty="0"/>
                <a:t>2 subjects from first group</a:t>
              </a:r>
            </a:p>
          </p:txBody>
        </p:sp>
      </p:grpSp>
      <p:grpSp>
        <p:nvGrpSpPr>
          <p:cNvPr id="5" name="Group 4"/>
          <p:cNvGrpSpPr/>
          <p:nvPr/>
        </p:nvGrpSpPr>
        <p:grpSpPr>
          <a:xfrm>
            <a:off x="6710362" y="1435443"/>
            <a:ext cx="5143500" cy="4103132"/>
            <a:chOff x="6710362" y="1911905"/>
            <a:chExt cx="5143500" cy="4103132"/>
          </a:xfrm>
        </p:grpSpPr>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0362" y="4148137"/>
              <a:ext cx="2571750" cy="186690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112" y="4148137"/>
              <a:ext cx="2571750" cy="18669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2112" y="2281237"/>
              <a:ext cx="2571750" cy="1866900"/>
            </a:xfrm>
            <a:prstGeom prst="rect">
              <a:avLst/>
            </a:prstGeom>
          </p:spPr>
        </p:pic>
        <p:sp>
          <p:nvSpPr>
            <p:cNvPr id="20" name="TextBox 19"/>
            <p:cNvSpPr txBox="1"/>
            <p:nvPr/>
          </p:nvSpPr>
          <p:spPr>
            <a:xfrm>
              <a:off x="7535480" y="1911905"/>
              <a:ext cx="3493264" cy="369332"/>
            </a:xfrm>
            <a:prstGeom prst="rect">
              <a:avLst/>
            </a:prstGeom>
            <a:noFill/>
          </p:spPr>
          <p:txBody>
            <a:bodyPr wrap="none" rtlCol="0">
              <a:spAutoFit/>
            </a:bodyPr>
            <a:lstStyle/>
            <a:p>
              <a:r>
                <a:rPr lang="en-US" dirty="0"/>
                <a:t>2 subjects from second group</a:t>
              </a:r>
            </a:p>
          </p:txBody>
        </p:sp>
      </p:grpSp>
      <p:sp>
        <p:nvSpPr>
          <p:cNvPr id="21" name="TextBox 20"/>
          <p:cNvSpPr txBox="1"/>
          <p:nvPr/>
        </p:nvSpPr>
        <p:spPr>
          <a:xfrm>
            <a:off x="1291925" y="5631181"/>
            <a:ext cx="10317248" cy="923330"/>
          </a:xfrm>
          <a:prstGeom prst="rect">
            <a:avLst/>
          </a:prstGeom>
          <a:noFill/>
        </p:spPr>
        <p:txBody>
          <a:bodyPr wrap="none" rtlCol="0">
            <a:spAutoFit/>
          </a:bodyPr>
          <a:lstStyle/>
          <a:p>
            <a:r>
              <a:rPr lang="en-US" b="1" i="1" dirty="0"/>
              <a:t>We get more consistent Parcellation even if two groups of 20 subjects are non-overlapping</a:t>
            </a:r>
          </a:p>
          <a:p>
            <a:r>
              <a:rPr lang="en-US" b="1" i="1" dirty="0"/>
              <a:t>Therefore Joint clustering must be helping in improving performance of clustering algorithm</a:t>
            </a:r>
          </a:p>
          <a:p>
            <a:r>
              <a:rPr lang="en-US" b="1" i="1" dirty="0"/>
              <a:t>since there is more data.</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0362" y="1804775"/>
            <a:ext cx="2571750" cy="1866900"/>
          </a:xfrm>
          <a:prstGeom prst="rect">
            <a:avLst/>
          </a:prstGeom>
        </p:spPr>
      </p:pic>
    </p:spTree>
    <p:extLst>
      <p:ext uri="{BB962C8B-B14F-4D97-AF65-F5344CB8AC3E}">
        <p14:creationId xmlns:p14="http://schemas.microsoft.com/office/powerpoint/2010/main" val="3470648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300" y="154553"/>
            <a:ext cx="8911687" cy="1280890"/>
          </a:xfrm>
        </p:spPr>
        <p:txBody>
          <a:bodyPr/>
          <a:lstStyle/>
          <a:p>
            <a:r>
              <a:rPr lang="en-US" dirty="0"/>
              <a:t>Joint Parcellation 2 independent groups of 20 subjects each (60 clusters)</a:t>
            </a:r>
          </a:p>
        </p:txBody>
      </p:sp>
      <p:sp>
        <p:nvSpPr>
          <p:cNvPr id="3" name="TextBox 2"/>
          <p:cNvSpPr txBox="1"/>
          <p:nvPr/>
        </p:nvSpPr>
        <p:spPr>
          <a:xfrm>
            <a:off x="2374221" y="1435443"/>
            <a:ext cx="3009157" cy="369332"/>
          </a:xfrm>
          <a:prstGeom prst="rect">
            <a:avLst/>
          </a:prstGeom>
          <a:noFill/>
        </p:spPr>
        <p:txBody>
          <a:bodyPr wrap="none" rtlCol="0">
            <a:spAutoFit/>
          </a:bodyPr>
          <a:lstStyle/>
          <a:p>
            <a:r>
              <a:rPr lang="en-US" dirty="0"/>
              <a:t>2 subjects from first group</a:t>
            </a:r>
          </a:p>
        </p:txBody>
      </p:sp>
      <p:sp>
        <p:nvSpPr>
          <p:cNvPr id="20" name="TextBox 19"/>
          <p:cNvSpPr txBox="1"/>
          <p:nvPr/>
        </p:nvSpPr>
        <p:spPr>
          <a:xfrm>
            <a:off x="7535480" y="1435443"/>
            <a:ext cx="3493264" cy="369332"/>
          </a:xfrm>
          <a:prstGeom prst="rect">
            <a:avLst/>
          </a:prstGeom>
          <a:noFill/>
        </p:spPr>
        <p:txBody>
          <a:bodyPr wrap="none" rtlCol="0">
            <a:spAutoFit/>
          </a:bodyPr>
          <a:lstStyle/>
          <a:p>
            <a:r>
              <a:rPr lang="en-US" dirty="0"/>
              <a:t>2 subjects from second group</a:t>
            </a:r>
          </a:p>
        </p:txBody>
      </p:sp>
      <p:sp>
        <p:nvSpPr>
          <p:cNvPr id="21" name="TextBox 20"/>
          <p:cNvSpPr txBox="1"/>
          <p:nvPr/>
        </p:nvSpPr>
        <p:spPr>
          <a:xfrm>
            <a:off x="1291925" y="5631181"/>
            <a:ext cx="10317248" cy="923330"/>
          </a:xfrm>
          <a:prstGeom prst="rect">
            <a:avLst/>
          </a:prstGeom>
          <a:noFill/>
        </p:spPr>
        <p:txBody>
          <a:bodyPr wrap="none" rtlCol="0">
            <a:spAutoFit/>
          </a:bodyPr>
          <a:lstStyle/>
          <a:p>
            <a:r>
              <a:rPr lang="en-US" b="1" i="1" dirty="0"/>
              <a:t>We get more consistent Parcellation even if two groups of 20 subjects are non-overlapping</a:t>
            </a:r>
          </a:p>
          <a:p>
            <a:r>
              <a:rPr lang="en-US" b="1" i="1" dirty="0"/>
              <a:t>Therefore Joint clustering must be helping in improving performance of clustering algorithm</a:t>
            </a:r>
          </a:p>
          <a:p>
            <a:r>
              <a:rPr lang="en-US" b="1" i="1" dirty="0"/>
              <a:t>since there is more data.</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773" t="20920" r="15903" b="21087"/>
          <a:stretch/>
        </p:blipFill>
        <p:spPr>
          <a:xfrm>
            <a:off x="1231851" y="1791675"/>
            <a:ext cx="2603157" cy="1933318"/>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845" t="20691" r="15279" b="20896"/>
          <a:stretch/>
        </p:blipFill>
        <p:spPr>
          <a:xfrm>
            <a:off x="1167578" y="3707358"/>
            <a:ext cx="2662287" cy="194733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5045" t="20098" r="15381" b="21136"/>
          <a:stretch/>
        </p:blipFill>
        <p:spPr>
          <a:xfrm>
            <a:off x="6717131" y="3667204"/>
            <a:ext cx="2650757" cy="195909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67" t="20739" r="15204" b="20027"/>
          <a:stretch/>
        </p:blipFill>
        <p:spPr>
          <a:xfrm>
            <a:off x="6703591" y="1790057"/>
            <a:ext cx="2664297" cy="1974680"/>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15359" t="20724" r="15307" b="21596"/>
          <a:stretch/>
        </p:blipFill>
        <p:spPr>
          <a:xfrm>
            <a:off x="9367888" y="3705832"/>
            <a:ext cx="2641600" cy="1922906"/>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15359" t="21402" r="15307" b="20948"/>
          <a:stretch/>
        </p:blipFill>
        <p:spPr>
          <a:xfrm>
            <a:off x="9367888" y="1815566"/>
            <a:ext cx="2641600" cy="1921933"/>
          </a:xfrm>
          <a:prstGeom prst="rect">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15621" t="20994" r="15405" b="20095"/>
          <a:stretch/>
        </p:blipFill>
        <p:spPr>
          <a:xfrm>
            <a:off x="3808155" y="1804775"/>
            <a:ext cx="2627870" cy="1963977"/>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5154" t="21208" r="15829" b="20904"/>
          <a:stretch/>
        </p:blipFill>
        <p:spPr>
          <a:xfrm>
            <a:off x="3805876" y="3721023"/>
            <a:ext cx="2629533" cy="1929821"/>
          </a:xfrm>
          <a:prstGeom prst="rect">
            <a:avLst/>
          </a:prstGeom>
        </p:spPr>
      </p:pic>
    </p:spTree>
    <p:extLst>
      <p:ext uri="{BB962C8B-B14F-4D97-AF65-F5344CB8AC3E}">
        <p14:creationId xmlns:p14="http://schemas.microsoft.com/office/powerpoint/2010/main" val="175123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3241" y="105127"/>
            <a:ext cx="8911687" cy="669231"/>
          </a:xfrm>
        </p:spPr>
        <p:txBody>
          <a:bodyPr/>
          <a:lstStyle/>
          <a:p>
            <a:r>
              <a:rPr lang="en-US" dirty="0"/>
              <a:t>Session 1 and Session 2 labeled jointly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19" y="2151920"/>
            <a:ext cx="2571750" cy="1866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69" y="2151920"/>
            <a:ext cx="2571750" cy="1866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19" y="4018820"/>
            <a:ext cx="2571750" cy="18669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769" y="4018820"/>
            <a:ext cx="2571750" cy="1866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1419" y="2151920"/>
            <a:ext cx="2571750" cy="18669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2708" y="4018820"/>
            <a:ext cx="2571750" cy="18669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9692" y="2151920"/>
            <a:ext cx="2571750" cy="18669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9692" y="4018820"/>
            <a:ext cx="2571750" cy="1866900"/>
          </a:xfrm>
          <a:prstGeom prst="rect">
            <a:avLst/>
          </a:prstGeom>
        </p:spPr>
      </p:pic>
      <p:sp>
        <p:nvSpPr>
          <p:cNvPr id="3" name="TextBox 2"/>
          <p:cNvSpPr txBox="1"/>
          <p:nvPr/>
        </p:nvSpPr>
        <p:spPr>
          <a:xfrm>
            <a:off x="2734964" y="1506154"/>
            <a:ext cx="1215397" cy="369332"/>
          </a:xfrm>
          <a:prstGeom prst="rect">
            <a:avLst/>
          </a:prstGeom>
          <a:noFill/>
        </p:spPr>
        <p:txBody>
          <a:bodyPr wrap="none" rtlCol="0">
            <a:spAutoFit/>
          </a:bodyPr>
          <a:lstStyle/>
          <a:p>
            <a:r>
              <a:rPr lang="en-US" dirty="0"/>
              <a:t>Subject 1</a:t>
            </a:r>
          </a:p>
        </p:txBody>
      </p:sp>
      <p:sp>
        <p:nvSpPr>
          <p:cNvPr id="14" name="TextBox 13"/>
          <p:cNvSpPr txBox="1"/>
          <p:nvPr/>
        </p:nvSpPr>
        <p:spPr>
          <a:xfrm>
            <a:off x="1445472" y="1782588"/>
            <a:ext cx="1160895" cy="369332"/>
          </a:xfrm>
          <a:prstGeom prst="rect">
            <a:avLst/>
          </a:prstGeom>
          <a:noFill/>
        </p:spPr>
        <p:txBody>
          <a:bodyPr wrap="none" rtlCol="0">
            <a:spAutoFit/>
          </a:bodyPr>
          <a:lstStyle/>
          <a:p>
            <a:r>
              <a:rPr lang="en-US" dirty="0"/>
              <a:t>Session 1</a:t>
            </a:r>
          </a:p>
        </p:txBody>
      </p:sp>
      <p:sp>
        <p:nvSpPr>
          <p:cNvPr id="15" name="TextBox 14"/>
          <p:cNvSpPr txBox="1"/>
          <p:nvPr/>
        </p:nvSpPr>
        <p:spPr>
          <a:xfrm>
            <a:off x="4018196" y="1782588"/>
            <a:ext cx="1160895" cy="369332"/>
          </a:xfrm>
          <a:prstGeom prst="rect">
            <a:avLst/>
          </a:prstGeom>
          <a:noFill/>
        </p:spPr>
        <p:txBody>
          <a:bodyPr wrap="none" rtlCol="0">
            <a:spAutoFit/>
          </a:bodyPr>
          <a:lstStyle/>
          <a:p>
            <a:r>
              <a:rPr lang="en-US" dirty="0"/>
              <a:t>Session 2</a:t>
            </a:r>
          </a:p>
        </p:txBody>
      </p:sp>
      <p:sp>
        <p:nvSpPr>
          <p:cNvPr id="16" name="TextBox 15"/>
          <p:cNvSpPr txBox="1"/>
          <p:nvPr/>
        </p:nvSpPr>
        <p:spPr>
          <a:xfrm>
            <a:off x="7326846" y="1782588"/>
            <a:ext cx="1160895" cy="369332"/>
          </a:xfrm>
          <a:prstGeom prst="rect">
            <a:avLst/>
          </a:prstGeom>
          <a:noFill/>
        </p:spPr>
        <p:txBody>
          <a:bodyPr wrap="none" rtlCol="0">
            <a:spAutoFit/>
          </a:bodyPr>
          <a:lstStyle/>
          <a:p>
            <a:r>
              <a:rPr lang="en-US" dirty="0"/>
              <a:t>Session 1</a:t>
            </a:r>
          </a:p>
        </p:txBody>
      </p:sp>
      <p:sp>
        <p:nvSpPr>
          <p:cNvPr id="17" name="TextBox 16"/>
          <p:cNvSpPr txBox="1"/>
          <p:nvPr/>
        </p:nvSpPr>
        <p:spPr>
          <a:xfrm>
            <a:off x="9893313" y="1782588"/>
            <a:ext cx="1160895" cy="369332"/>
          </a:xfrm>
          <a:prstGeom prst="rect">
            <a:avLst/>
          </a:prstGeom>
          <a:noFill/>
        </p:spPr>
        <p:txBody>
          <a:bodyPr wrap="none" rtlCol="0">
            <a:spAutoFit/>
          </a:bodyPr>
          <a:lstStyle/>
          <a:p>
            <a:r>
              <a:rPr lang="en-US" dirty="0"/>
              <a:t>Session 2</a:t>
            </a:r>
          </a:p>
        </p:txBody>
      </p:sp>
      <p:sp>
        <p:nvSpPr>
          <p:cNvPr id="18" name="TextBox 17"/>
          <p:cNvSpPr txBox="1"/>
          <p:nvPr/>
        </p:nvSpPr>
        <p:spPr>
          <a:xfrm>
            <a:off x="8677916" y="1553302"/>
            <a:ext cx="1215397" cy="369332"/>
          </a:xfrm>
          <a:prstGeom prst="rect">
            <a:avLst/>
          </a:prstGeom>
          <a:noFill/>
        </p:spPr>
        <p:txBody>
          <a:bodyPr wrap="none" rtlCol="0">
            <a:spAutoFit/>
          </a:bodyPr>
          <a:lstStyle/>
          <a:p>
            <a:r>
              <a:rPr lang="en-US" dirty="0"/>
              <a:t>Subject 2</a:t>
            </a:r>
          </a:p>
        </p:txBody>
      </p:sp>
      <p:sp>
        <p:nvSpPr>
          <p:cNvPr id="6" name="TextBox 5"/>
          <p:cNvSpPr txBox="1"/>
          <p:nvPr/>
        </p:nvSpPr>
        <p:spPr>
          <a:xfrm>
            <a:off x="1729946" y="934995"/>
            <a:ext cx="7728398" cy="369332"/>
          </a:xfrm>
          <a:prstGeom prst="rect">
            <a:avLst/>
          </a:prstGeom>
          <a:noFill/>
        </p:spPr>
        <p:txBody>
          <a:bodyPr wrap="none" rtlCol="0">
            <a:spAutoFit/>
          </a:bodyPr>
          <a:lstStyle/>
          <a:p>
            <a:r>
              <a:rPr lang="en-US" dirty="0"/>
              <a:t>40 Subjects x 2 sessions = 80 scans were pooled together for labeling</a:t>
            </a:r>
          </a:p>
        </p:txBody>
      </p:sp>
    </p:spTree>
    <p:extLst>
      <p:ext uri="{BB962C8B-B14F-4D97-AF65-F5344CB8AC3E}">
        <p14:creationId xmlns:p14="http://schemas.microsoft.com/office/powerpoint/2010/main" val="3642108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157" t="20281" r="15684" b="19449"/>
          <a:stretch/>
        </p:blipFill>
        <p:spPr>
          <a:xfrm>
            <a:off x="1299410" y="3754829"/>
            <a:ext cx="2634916" cy="200927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737" t="20767" r="13894" b="20767"/>
          <a:stretch/>
        </p:blipFill>
        <p:spPr>
          <a:xfrm>
            <a:off x="1299410" y="1901966"/>
            <a:ext cx="2719137" cy="194911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5368" t="19368" r="15473" b="20360"/>
          <a:stretch/>
        </p:blipFill>
        <p:spPr>
          <a:xfrm>
            <a:off x="3934326" y="3754828"/>
            <a:ext cx="2634915" cy="200927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5053" t="19666" r="15152" b="21128"/>
          <a:stretch/>
        </p:blipFill>
        <p:spPr>
          <a:xfrm>
            <a:off x="3934326" y="1901967"/>
            <a:ext cx="2659183" cy="1973791"/>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5684" t="20075" r="15473" b="20375"/>
          <a:stretch/>
        </p:blipFill>
        <p:spPr>
          <a:xfrm>
            <a:off x="6581273" y="1902579"/>
            <a:ext cx="2622884" cy="1985211"/>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14842" t="20406" r="15053" b="20776"/>
          <a:stretch/>
        </p:blipFill>
        <p:spPr>
          <a:xfrm>
            <a:off x="6533146" y="3803264"/>
            <a:ext cx="2671011" cy="196084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15473" t="20591" r="15368" b="20591"/>
          <a:stretch/>
        </p:blipFill>
        <p:spPr>
          <a:xfrm>
            <a:off x="9168061" y="3803263"/>
            <a:ext cx="2634916" cy="196084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15684" t="20767" r="15789" b="20767"/>
          <a:stretch/>
        </p:blipFill>
        <p:spPr>
          <a:xfrm>
            <a:off x="9192124" y="1902578"/>
            <a:ext cx="2610853" cy="1949117"/>
          </a:xfrm>
          <a:prstGeom prst="rect">
            <a:avLst/>
          </a:prstGeom>
        </p:spPr>
      </p:pic>
      <p:sp>
        <p:nvSpPr>
          <p:cNvPr id="12" name="Title 1"/>
          <p:cNvSpPr>
            <a:spLocks noGrp="1"/>
          </p:cNvSpPr>
          <p:nvPr>
            <p:ph type="title"/>
          </p:nvPr>
        </p:nvSpPr>
        <p:spPr>
          <a:xfrm>
            <a:off x="1670085" y="227068"/>
            <a:ext cx="8911687" cy="1280890"/>
          </a:xfrm>
        </p:spPr>
        <p:txBody>
          <a:bodyPr/>
          <a:lstStyle/>
          <a:p>
            <a:r>
              <a:rPr lang="en-US" dirty="0"/>
              <a:t>100 ROIs Individual Clustering and recoloring</a:t>
            </a:r>
          </a:p>
        </p:txBody>
      </p:sp>
      <p:sp>
        <p:nvSpPr>
          <p:cNvPr id="13" name="TextBox 12"/>
          <p:cNvSpPr txBox="1"/>
          <p:nvPr/>
        </p:nvSpPr>
        <p:spPr>
          <a:xfrm>
            <a:off x="2221567" y="1507958"/>
            <a:ext cx="8763938" cy="369332"/>
          </a:xfrm>
          <a:prstGeom prst="rect">
            <a:avLst/>
          </a:prstGeom>
          <a:noFill/>
        </p:spPr>
        <p:txBody>
          <a:bodyPr wrap="none" rtlCol="0">
            <a:spAutoFit/>
          </a:bodyPr>
          <a:lstStyle/>
          <a:p>
            <a:r>
              <a:rPr lang="en-US" dirty="0"/>
              <a:t>Sub 1                                 Sub 2                              Sub 3                                 Sub 4</a:t>
            </a:r>
          </a:p>
        </p:txBody>
      </p:sp>
      <p:sp>
        <p:nvSpPr>
          <p:cNvPr id="14" name="TextBox 13"/>
          <p:cNvSpPr txBox="1"/>
          <p:nvPr/>
        </p:nvSpPr>
        <p:spPr>
          <a:xfrm>
            <a:off x="1850559" y="6136106"/>
            <a:ext cx="5150769" cy="369332"/>
          </a:xfrm>
          <a:prstGeom prst="rect">
            <a:avLst/>
          </a:prstGeom>
          <a:noFill/>
        </p:spPr>
        <p:txBody>
          <a:bodyPr wrap="none" rtlCol="0">
            <a:spAutoFit/>
          </a:bodyPr>
          <a:lstStyle/>
          <a:p>
            <a:r>
              <a:rPr lang="en-US" dirty="0"/>
              <a:t>There is very little consistency across subjects</a:t>
            </a:r>
          </a:p>
        </p:txBody>
      </p:sp>
    </p:spTree>
    <p:extLst>
      <p:ext uri="{BB962C8B-B14F-4D97-AF65-F5344CB8AC3E}">
        <p14:creationId xmlns:p14="http://schemas.microsoft.com/office/powerpoint/2010/main" val="3887100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7200"/>
            <a:ext cx="8911687" cy="1280890"/>
          </a:xfrm>
        </p:spPr>
        <p:txBody>
          <a:bodyPr/>
          <a:lstStyle/>
          <a:p>
            <a:r>
              <a:rPr lang="en-US" dirty="0"/>
              <a:t>100 ROIs Joint Clustering</a:t>
            </a:r>
          </a:p>
        </p:txBody>
      </p:sp>
      <p:sp>
        <p:nvSpPr>
          <p:cNvPr id="29" name="TextBox 28"/>
          <p:cNvSpPr txBox="1"/>
          <p:nvPr/>
        </p:nvSpPr>
        <p:spPr>
          <a:xfrm>
            <a:off x="1255295" y="1092667"/>
            <a:ext cx="10572125" cy="369332"/>
          </a:xfrm>
          <a:prstGeom prst="rect">
            <a:avLst/>
          </a:prstGeom>
          <a:noFill/>
        </p:spPr>
        <p:txBody>
          <a:bodyPr wrap="none" rtlCol="0">
            <a:spAutoFit/>
          </a:bodyPr>
          <a:lstStyle/>
          <a:p>
            <a:r>
              <a:rPr lang="en-US" dirty="0"/>
              <a:t>A large number of ROIs also show consistent parcellation when done in a group-wise manner</a:t>
            </a:r>
          </a:p>
        </p:txBody>
      </p:sp>
      <p:grpSp>
        <p:nvGrpSpPr>
          <p:cNvPr id="38" name="Group 37"/>
          <p:cNvGrpSpPr/>
          <p:nvPr/>
        </p:nvGrpSpPr>
        <p:grpSpPr>
          <a:xfrm>
            <a:off x="706423" y="1526092"/>
            <a:ext cx="11245197" cy="4249884"/>
            <a:chOff x="742518" y="2069065"/>
            <a:chExt cx="11245197" cy="4249884"/>
          </a:xfrm>
        </p:grpSpPr>
        <p:grpSp>
          <p:nvGrpSpPr>
            <p:cNvPr id="27" name="Group 26"/>
            <p:cNvGrpSpPr/>
            <p:nvPr/>
          </p:nvGrpSpPr>
          <p:grpSpPr>
            <a:xfrm>
              <a:off x="6686760" y="2438397"/>
              <a:ext cx="5300955" cy="3848103"/>
              <a:chOff x="6667711" y="-361488"/>
              <a:chExt cx="6857143" cy="4977781"/>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714" y="-361484"/>
                <a:ext cx="3428571" cy="2488889"/>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11" y="2127402"/>
                <a:ext cx="3428571" cy="248889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280" y="-361488"/>
                <a:ext cx="3428572" cy="248889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283" y="2127404"/>
                <a:ext cx="3428571" cy="2488889"/>
              </a:xfrm>
              <a:prstGeom prst="rect">
                <a:avLst/>
              </a:prstGeom>
            </p:spPr>
          </p:pic>
        </p:grpSp>
        <p:sp>
          <p:nvSpPr>
            <p:cNvPr id="30" name="TextBox 29"/>
            <p:cNvSpPr txBox="1"/>
            <p:nvPr/>
          </p:nvSpPr>
          <p:spPr>
            <a:xfrm>
              <a:off x="1082384" y="2076447"/>
              <a:ext cx="1895071" cy="369332"/>
            </a:xfrm>
            <a:prstGeom prst="rect">
              <a:avLst/>
            </a:prstGeom>
            <a:noFill/>
          </p:spPr>
          <p:txBody>
            <a:bodyPr wrap="none" rtlCol="0">
              <a:spAutoFit/>
            </a:bodyPr>
            <a:lstStyle/>
            <a:p>
              <a:r>
                <a:rPr lang="en-US" dirty="0"/>
                <a:t>Sub 1, Session 1</a:t>
              </a:r>
            </a:p>
          </p:txBody>
        </p:sp>
        <p:sp>
          <p:nvSpPr>
            <p:cNvPr id="31" name="TextBox 30"/>
            <p:cNvSpPr txBox="1"/>
            <p:nvPr/>
          </p:nvSpPr>
          <p:spPr>
            <a:xfrm>
              <a:off x="3733244" y="2069065"/>
              <a:ext cx="1895071" cy="369332"/>
            </a:xfrm>
            <a:prstGeom prst="rect">
              <a:avLst/>
            </a:prstGeom>
            <a:noFill/>
          </p:spPr>
          <p:txBody>
            <a:bodyPr wrap="none" rtlCol="0">
              <a:spAutoFit/>
            </a:bodyPr>
            <a:lstStyle/>
            <a:p>
              <a:r>
                <a:rPr lang="en-US" dirty="0"/>
                <a:t>Sub 1, Session 2</a:t>
              </a:r>
            </a:p>
          </p:txBody>
        </p:sp>
        <p:sp>
          <p:nvSpPr>
            <p:cNvPr id="32" name="TextBox 31"/>
            <p:cNvSpPr txBox="1"/>
            <p:nvPr/>
          </p:nvSpPr>
          <p:spPr>
            <a:xfrm>
              <a:off x="7064078" y="2076447"/>
              <a:ext cx="1895071" cy="369332"/>
            </a:xfrm>
            <a:prstGeom prst="rect">
              <a:avLst/>
            </a:prstGeom>
            <a:noFill/>
          </p:spPr>
          <p:txBody>
            <a:bodyPr wrap="none" rtlCol="0">
              <a:spAutoFit/>
            </a:bodyPr>
            <a:lstStyle/>
            <a:p>
              <a:r>
                <a:rPr lang="en-US" dirty="0"/>
                <a:t>Sub 2, Session 1</a:t>
              </a:r>
            </a:p>
          </p:txBody>
        </p:sp>
        <p:sp>
          <p:nvSpPr>
            <p:cNvPr id="33" name="TextBox 32"/>
            <p:cNvSpPr txBox="1"/>
            <p:nvPr/>
          </p:nvSpPr>
          <p:spPr>
            <a:xfrm>
              <a:off x="9609541" y="2086476"/>
              <a:ext cx="1895071" cy="369332"/>
            </a:xfrm>
            <a:prstGeom prst="rect">
              <a:avLst/>
            </a:prstGeom>
            <a:noFill/>
          </p:spPr>
          <p:txBody>
            <a:bodyPr wrap="none" rtlCol="0">
              <a:spAutoFit/>
            </a:bodyPr>
            <a:lstStyle/>
            <a:p>
              <a:r>
                <a:rPr lang="en-US" dirty="0"/>
                <a:t>Sub 2, Session 2</a:t>
              </a: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15789" t="20921" r="15369" b="21143"/>
            <a:stretch/>
          </p:blipFill>
          <p:spPr>
            <a:xfrm>
              <a:off x="746769" y="2438397"/>
              <a:ext cx="2622884" cy="1931436"/>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5609" t="20511" r="12595" b="20662"/>
            <a:stretch/>
          </p:blipFill>
          <p:spPr>
            <a:xfrm>
              <a:off x="742518" y="4357802"/>
              <a:ext cx="2735417" cy="1961147"/>
            </a:xfrm>
            <a:prstGeom prst="rect">
              <a:avLst/>
            </a:prstGeom>
          </p:spPr>
        </p:pic>
        <p:pic>
          <p:nvPicPr>
            <p:cNvPr id="36" name="Picture 35"/>
            <p:cNvPicPr>
              <a:picLocks noChangeAspect="1"/>
            </p:cNvPicPr>
            <p:nvPr/>
          </p:nvPicPr>
          <p:blipFill rotWithShape="1">
            <a:blip r:embed="rId8">
              <a:extLst>
                <a:ext uri="{28A0092B-C50C-407E-A947-70E740481C1C}">
                  <a14:useLocalDpi xmlns:a14="http://schemas.microsoft.com/office/drawing/2010/main" val="0"/>
                </a:ext>
              </a:extLst>
            </a:blip>
            <a:srcRect l="15364" t="20921" r="14175" b="21143"/>
            <a:stretch/>
          </p:blipFill>
          <p:spPr>
            <a:xfrm>
              <a:off x="3369653" y="2445779"/>
              <a:ext cx="2684583" cy="1931436"/>
            </a:xfrm>
            <a:prstGeom prst="rect">
              <a:avLst/>
            </a:prstGeom>
          </p:spPr>
        </p:pic>
        <p:pic>
          <p:nvPicPr>
            <p:cNvPr id="37" name="Picture 36"/>
            <p:cNvPicPr>
              <a:picLocks noChangeAspect="1"/>
            </p:cNvPicPr>
            <p:nvPr/>
          </p:nvPicPr>
          <p:blipFill rotWithShape="1">
            <a:blip r:embed="rId9">
              <a:extLst>
                <a:ext uri="{28A0092B-C50C-407E-A947-70E740481C1C}">
                  <a14:useLocalDpi xmlns:a14="http://schemas.microsoft.com/office/drawing/2010/main" val="0"/>
                </a:ext>
              </a:extLst>
            </a:blip>
            <a:srcRect l="16662" t="21233" r="15718" b="20662"/>
            <a:stretch/>
          </p:blipFill>
          <p:spPr>
            <a:xfrm>
              <a:off x="3477937" y="4377215"/>
              <a:ext cx="2576299" cy="1937085"/>
            </a:xfrm>
            <a:prstGeom prst="rect">
              <a:avLst/>
            </a:prstGeom>
          </p:spPr>
        </p:pic>
      </p:grpSp>
      <p:sp>
        <p:nvSpPr>
          <p:cNvPr id="39" name="TextBox 38"/>
          <p:cNvSpPr txBox="1"/>
          <p:nvPr/>
        </p:nvSpPr>
        <p:spPr>
          <a:xfrm>
            <a:off x="1993824" y="5955631"/>
            <a:ext cx="8510663" cy="646331"/>
          </a:xfrm>
          <a:prstGeom prst="rect">
            <a:avLst/>
          </a:prstGeom>
          <a:noFill/>
        </p:spPr>
        <p:txBody>
          <a:bodyPr wrap="none" rtlCol="0">
            <a:spAutoFit/>
          </a:bodyPr>
          <a:lstStyle/>
          <a:p>
            <a:r>
              <a:rPr lang="en-US" dirty="0"/>
              <a:t>Consistent clustering is obtained even if we haven’t enforced any prior for </a:t>
            </a:r>
          </a:p>
          <a:p>
            <a:r>
              <a:rPr lang="en-US" dirty="0"/>
              <a:t>similarity across subjects or even boundary smoothness within subject</a:t>
            </a:r>
          </a:p>
        </p:txBody>
      </p:sp>
    </p:spTree>
    <p:extLst>
      <p:ext uri="{BB962C8B-B14F-4D97-AF65-F5344CB8AC3E}">
        <p14:creationId xmlns:p14="http://schemas.microsoft.com/office/powerpoint/2010/main" val="424977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rsfMRI</a:t>
            </a:r>
            <a:r>
              <a:rPr lang="en-US" dirty="0"/>
              <a:t>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a:t>rsfMRI</a:t>
                </a:r>
                <a:r>
                  <a:rPr lang="en-US" dirty="0"/>
                  <a:t> signals are not directly comparable across subjects because they are out of sync.</a:t>
                </a:r>
              </a:p>
              <a:p>
                <a:endParaRPr lang="en-US" dirty="0"/>
              </a:p>
              <a:p>
                <a:r>
                  <a:rPr lang="en-US" dirty="0"/>
                  <a:t>We assume that:</a:t>
                </a:r>
              </a:p>
              <a:p>
                <a:pPr lvl="1"/>
                <a:r>
                  <a:rPr lang="en-US" dirty="0"/>
                  <a:t>The time series are variance normalized </a:t>
                </a:r>
              </a:p>
              <a:p>
                <a:pPr lvl="1"/>
                <a:r>
                  <a:rPr lang="en-US" dirty="0"/>
                  <a:t>The brains have similar overall correlation patterns</a:t>
                </a:r>
              </a:p>
              <a:p>
                <a:pPr lvl="1"/>
                <a:endParaRPr lang="en-US" dirty="0"/>
              </a:p>
              <a:p>
                <a:pPr marL="457200" lvl="1" indent="0">
                  <a:buNone/>
                </a:pPr>
                <a:endParaRPr lang="en-US" dirty="0"/>
              </a:p>
              <a:p>
                <a:pPr marL="457200" lvl="1" indent="0">
                  <a:buNone/>
                </a:pPr>
                <a:r>
                  <a:rPr lang="en-US" dirty="0"/>
                  <a:t>The time series with T-samples can be represented as a point on sphere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𝑇</m:t>
                        </m:r>
                        <m:r>
                          <a:rPr lang="en-US" b="0" i="1" smtClean="0">
                            <a:latin typeface="Cambria Math" panose="02040503050406030204" pitchFamily="18" charset="0"/>
                          </a:rPr>
                          <m:t>−1</m:t>
                        </m:r>
                      </m:sup>
                    </m:sSup>
                  </m:oMath>
                </a14:m>
                <a:r>
                  <a:rPr lang="en-US" dirty="0"/>
                  <a:t>.</a:t>
                </a:r>
              </a:p>
              <a:p>
                <a:pPr marL="457200" lvl="1" indent="0">
                  <a:buNone/>
                </a:pPr>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79" t="-806" r="-1094"/>
                </a:stretch>
              </a:blipFill>
            </p:spPr>
            <p:txBody>
              <a:bodyPr/>
              <a:lstStyle/>
              <a:p>
                <a:r>
                  <a:rPr lang="en-US">
                    <a:noFill/>
                  </a:rPr>
                  <a:t> </a:t>
                </a:r>
              </a:p>
            </p:txBody>
          </p:sp>
        </mc:Fallback>
      </mc:AlternateContent>
    </p:spTree>
    <p:extLst>
      <p:ext uri="{BB962C8B-B14F-4D97-AF65-F5344CB8AC3E}">
        <p14:creationId xmlns:p14="http://schemas.microsoft.com/office/powerpoint/2010/main" val="904628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common subject in two groups</a:t>
            </a:r>
          </a:p>
        </p:txBody>
      </p:sp>
      <p:grpSp>
        <p:nvGrpSpPr>
          <p:cNvPr id="13" name="Group 12"/>
          <p:cNvGrpSpPr/>
          <p:nvPr/>
        </p:nvGrpSpPr>
        <p:grpSpPr>
          <a:xfrm>
            <a:off x="389021" y="3133725"/>
            <a:ext cx="5767692" cy="2653464"/>
            <a:chOff x="328863" y="1738062"/>
            <a:chExt cx="4433921" cy="203985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522" y="1738062"/>
              <a:ext cx="2331262" cy="20398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63" y="1738062"/>
              <a:ext cx="2331262" cy="2039854"/>
            </a:xfrm>
            <a:prstGeom prst="rect">
              <a:avLst/>
            </a:prstGeom>
          </p:spPr>
        </p:pic>
      </p:grpSp>
      <p:grpSp>
        <p:nvGrpSpPr>
          <p:cNvPr id="14" name="Group 13"/>
          <p:cNvGrpSpPr/>
          <p:nvPr/>
        </p:nvGrpSpPr>
        <p:grpSpPr>
          <a:xfrm>
            <a:off x="6314860" y="3133725"/>
            <a:ext cx="5562745" cy="2653464"/>
            <a:chOff x="6254703" y="1738062"/>
            <a:chExt cx="4276368" cy="2039854"/>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703" y="1738062"/>
              <a:ext cx="2331262" cy="203985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809" y="1738062"/>
              <a:ext cx="2331262" cy="2039854"/>
            </a:xfrm>
            <a:prstGeom prst="rect">
              <a:avLst/>
            </a:prstGeom>
          </p:spPr>
        </p:pic>
      </p:grpSp>
      <p:sp>
        <p:nvSpPr>
          <p:cNvPr id="15" name="TextBox 14"/>
          <p:cNvSpPr txBox="1"/>
          <p:nvPr/>
        </p:nvSpPr>
        <p:spPr>
          <a:xfrm>
            <a:off x="8383923" y="2747027"/>
            <a:ext cx="1319592" cy="369332"/>
          </a:xfrm>
          <a:prstGeom prst="rect">
            <a:avLst/>
          </a:prstGeom>
          <a:noFill/>
        </p:spPr>
        <p:txBody>
          <a:bodyPr wrap="none" rtlCol="0">
            <a:spAutoFit/>
          </a:bodyPr>
          <a:lstStyle/>
          <a:p>
            <a:r>
              <a:rPr lang="en-US" dirty="0"/>
              <a:t>60 clusters</a:t>
            </a:r>
          </a:p>
        </p:txBody>
      </p:sp>
      <p:sp>
        <p:nvSpPr>
          <p:cNvPr id="16" name="TextBox 15"/>
          <p:cNvSpPr txBox="1"/>
          <p:nvPr/>
        </p:nvSpPr>
        <p:spPr>
          <a:xfrm>
            <a:off x="2616786" y="2715126"/>
            <a:ext cx="1319592" cy="369332"/>
          </a:xfrm>
          <a:prstGeom prst="rect">
            <a:avLst/>
          </a:prstGeom>
          <a:noFill/>
        </p:spPr>
        <p:txBody>
          <a:bodyPr wrap="none" rtlCol="0">
            <a:spAutoFit/>
          </a:bodyPr>
          <a:lstStyle/>
          <a:p>
            <a:r>
              <a:rPr lang="en-US" dirty="0"/>
              <a:t>30 clusters</a:t>
            </a:r>
          </a:p>
        </p:txBody>
      </p:sp>
    </p:spTree>
    <p:extLst>
      <p:ext uri="{BB962C8B-B14F-4D97-AF65-F5344CB8AC3E}">
        <p14:creationId xmlns:p14="http://schemas.microsoft.com/office/powerpoint/2010/main" val="109669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528010" y="523081"/>
            <a:ext cx="98257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Rand Index and Silhouette Method</a:t>
            </a:r>
          </a:p>
        </p:txBody>
      </p:sp>
      <p:sp>
        <p:nvSpPr>
          <p:cNvPr id="5" name="Content Placeholder 2"/>
          <p:cNvSpPr>
            <a:spLocks noGrp="1"/>
          </p:cNvSpPr>
          <p:nvPr/>
        </p:nvSpPr>
        <p:spPr>
          <a:xfrm>
            <a:off x="838200" y="1848644"/>
            <a:ext cx="10515600" cy="43513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Rand Index:</a:t>
            </a:r>
            <a:r>
              <a:rPr lang="EN-US" dirty="0"/>
              <a:t> The Rand Index computes a similarity measure between two clusterings by considering all pairs of samples and counting pairs that are assigned in the same or different clusters for two clustering of the same data</a:t>
            </a:r>
            <a:endParaRPr lang="en-US" dirty="0"/>
          </a:p>
          <a:p>
            <a:pPr marL="0" indent="0" algn="just">
              <a:buNone/>
            </a:pPr>
            <a:r>
              <a:rPr lang="EN-US" dirty="0"/>
              <a:t>    The raw RI score is then “adjusted for chance” into the ARI(adjusted rand index) score  using  the  following scheme :</a:t>
            </a:r>
            <a:endParaRPr lang="en-US" dirty="0"/>
          </a:p>
          <a:p>
            <a:pPr marL="0" indent="0">
              <a:buNone/>
            </a:pPr>
            <a:endParaRPr lang="en-US" dirty="0">
              <a:latin typeface="Consolas"/>
            </a:endParaRPr>
          </a:p>
          <a:p>
            <a:endParaRPr lang="en-US" dirty="0">
              <a:latin typeface="Calibri"/>
            </a:endParaRPr>
          </a:p>
          <a:p>
            <a:endParaRPr lang="en-US" dirty="0">
              <a:latin typeface="Calibri"/>
            </a:endParaRPr>
          </a:p>
          <a:p>
            <a:r>
              <a:rPr lang="EN-US" b="1" dirty="0"/>
              <a:t>Silhouette coefficient: </a:t>
            </a:r>
            <a:r>
              <a:rPr lang="EN-US" dirty="0"/>
              <a:t>The silhouette of a data instance is a measure of how closely it is matched to data within its cluster and how loosely it is matched to data of the neighboring cluster, i.e. the cluster whose average distance from the datum is lowest.A silhouette close to 1 implies the datum is in an appropriate cluster, while a silhouette close to -1 implies the datum is in the wrong cluster.</a:t>
            </a:r>
            <a:endParaRPr lang="en-US" dirty="0"/>
          </a:p>
          <a:p>
            <a:r>
              <a:rPr lang="EN-US" dirty="0">
                <a:latin typeface="Calibri"/>
              </a:rPr>
              <a:t>The Silhouette Coefficient is calculated using the mean intra-cluster distance (</a:t>
            </a:r>
            <a:r>
              <a:rPr lang="EN-US" dirty="0">
                <a:latin typeface="Consolas"/>
              </a:rPr>
              <a:t>a</a:t>
            </a:r>
            <a:r>
              <a:rPr lang="EN-US" dirty="0">
                <a:latin typeface="Calibri"/>
              </a:rPr>
              <a:t>) and the mean nearest-cluster distance (</a:t>
            </a:r>
            <a:r>
              <a:rPr lang="EN-US" dirty="0">
                <a:latin typeface="Consolas"/>
              </a:rPr>
              <a:t>b</a:t>
            </a:r>
            <a:r>
              <a:rPr lang="EN-US" dirty="0">
                <a:latin typeface="Calibri"/>
              </a:rPr>
              <a:t>) for each sample. The Silhouette Coefficient for a sample is </a:t>
            </a:r>
            <a:r>
              <a:rPr lang="EN-US" dirty="0">
                <a:latin typeface="Consolas"/>
              </a:rPr>
              <a:t>(b - a) / max(a, b)</a:t>
            </a:r>
            <a:r>
              <a:rPr lang="EN-US" dirty="0"/>
              <a:t>. Note that Silhouette Coefficient is only defined if number of labels is 2 &lt;= n_labels &lt;= n_samples - 1.</a:t>
            </a:r>
            <a:endParaRPr lang="en-US" dirty="0"/>
          </a:p>
          <a:p>
            <a:pPr marL="0" indent="0">
              <a:buNone/>
            </a:pPr>
            <a:endParaRPr lang="en-US" dirty="0"/>
          </a:p>
          <a:p>
            <a:pPr marL="0" indent="0">
              <a:buNone/>
            </a:pPr>
            <a:endParaRPr lang="en-US" dirty="0"/>
          </a:p>
          <a:p>
            <a:pPr marL="0" indent="0">
              <a:buNone/>
            </a:pPr>
            <a:r>
              <a:rPr lang="EN-US" dirty="0"/>
              <a:t>      </a:t>
            </a:r>
            <a:endParaRPr lang="en-US" dirty="0"/>
          </a:p>
        </p:txBody>
      </p:sp>
      <p:sp>
        <p:nvSpPr>
          <p:cNvPr id="6" name="TextBox 3"/>
          <p:cNvSpPr txBox="1"/>
          <p:nvPr/>
        </p:nvSpPr>
        <p:spPr>
          <a:xfrm>
            <a:off x="1341438" y="2923381"/>
            <a:ext cx="8872919" cy="369888"/>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Consolas"/>
              </a:rPr>
              <a:t>ARI = (RI - Expected_RI) / (max(RI) - Expected_RI</a:t>
            </a:r>
            <a:endParaRPr lang="EN-US" dirty="0"/>
          </a:p>
        </p:txBody>
      </p:sp>
      <p:sp>
        <p:nvSpPr>
          <p:cNvPr id="7" name="TextBox 4"/>
          <p:cNvSpPr txBox="1"/>
          <p:nvPr/>
        </p:nvSpPr>
        <p:spPr>
          <a:xfrm>
            <a:off x="1276648" y="5282406"/>
            <a:ext cx="8872919" cy="369888"/>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Silhouette Coefficient=</a:t>
            </a:r>
            <a:r>
              <a:rPr lang="EN-US" dirty="0">
                <a:latin typeface="Consolas"/>
              </a:rPr>
              <a:t>(b - a) / max(a, b) </a:t>
            </a:r>
            <a:endParaRPr lang="EN-US" dirty="0"/>
          </a:p>
        </p:txBody>
      </p:sp>
    </p:spTree>
    <p:extLst>
      <p:ext uri="{BB962C8B-B14F-4D97-AF65-F5344CB8AC3E}">
        <p14:creationId xmlns:p14="http://schemas.microsoft.com/office/powerpoint/2010/main" val="2125954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378" y="439444"/>
            <a:ext cx="8911687" cy="1280890"/>
          </a:xfrm>
        </p:spPr>
        <p:txBody>
          <a:bodyPr/>
          <a:lstStyle/>
          <a:p>
            <a:r>
              <a:rPr lang="en-US" dirty="0" err="1"/>
              <a:t>Silhoutte</a:t>
            </a:r>
            <a:r>
              <a:rPr lang="en-US" dirty="0"/>
              <a:t> score modulated clusters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0948" y="2355850"/>
            <a:ext cx="3810000" cy="333375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1" y="2355850"/>
            <a:ext cx="3810000" cy="3333750"/>
          </a:xfrm>
          <a:prstGeom prst="rect">
            <a:avLst/>
          </a:prstGeom>
        </p:spPr>
      </p:pic>
      <p:sp>
        <p:nvSpPr>
          <p:cNvPr id="11" name="TextBox 10"/>
          <p:cNvSpPr txBox="1"/>
          <p:nvPr/>
        </p:nvSpPr>
        <p:spPr>
          <a:xfrm>
            <a:off x="1614595" y="1986518"/>
            <a:ext cx="1319592" cy="369332"/>
          </a:xfrm>
          <a:prstGeom prst="rect">
            <a:avLst/>
          </a:prstGeom>
          <a:noFill/>
        </p:spPr>
        <p:txBody>
          <a:bodyPr wrap="none" rtlCol="0">
            <a:spAutoFit/>
          </a:bodyPr>
          <a:lstStyle/>
          <a:p>
            <a:r>
              <a:rPr lang="en-US" dirty="0"/>
              <a:t>30 clusters</a:t>
            </a:r>
          </a:p>
        </p:txBody>
      </p:sp>
      <p:sp>
        <p:nvSpPr>
          <p:cNvPr id="12" name="TextBox 11"/>
          <p:cNvSpPr txBox="1"/>
          <p:nvPr/>
        </p:nvSpPr>
        <p:spPr>
          <a:xfrm>
            <a:off x="5416152" y="1905000"/>
            <a:ext cx="1447832" cy="369332"/>
          </a:xfrm>
          <a:prstGeom prst="rect">
            <a:avLst/>
          </a:prstGeom>
          <a:noFill/>
        </p:spPr>
        <p:txBody>
          <a:bodyPr wrap="none" rtlCol="0">
            <a:spAutoFit/>
          </a:bodyPr>
          <a:lstStyle/>
          <a:p>
            <a:r>
              <a:rPr lang="en-US" dirty="0"/>
              <a:t>100 clusters</a:t>
            </a:r>
          </a:p>
        </p:txBody>
      </p:sp>
      <p:sp>
        <p:nvSpPr>
          <p:cNvPr id="13" name="TextBox 12"/>
          <p:cNvSpPr txBox="1"/>
          <p:nvPr/>
        </p:nvSpPr>
        <p:spPr>
          <a:xfrm>
            <a:off x="9345949" y="1882244"/>
            <a:ext cx="1447832" cy="369332"/>
          </a:xfrm>
          <a:prstGeom prst="rect">
            <a:avLst/>
          </a:prstGeom>
          <a:noFill/>
        </p:spPr>
        <p:txBody>
          <a:bodyPr wrap="none" rtlCol="0">
            <a:spAutoFit/>
          </a:bodyPr>
          <a:lstStyle/>
          <a:p>
            <a:r>
              <a:rPr lang="en-US" dirty="0"/>
              <a:t>300 clusters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879" y="2355850"/>
            <a:ext cx="3810000" cy="3333750"/>
          </a:xfrm>
          <a:prstGeom prst="rect">
            <a:avLst/>
          </a:prstGeom>
        </p:spPr>
      </p:pic>
    </p:spTree>
    <p:extLst>
      <p:ext uri="{BB962C8B-B14F-4D97-AF65-F5344CB8AC3E}">
        <p14:creationId xmlns:p14="http://schemas.microsoft.com/office/powerpoint/2010/main" val="100423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757190" y="1631092"/>
            <a:ext cx="8915400" cy="3777622"/>
          </a:xfrm>
        </p:spPr>
        <p:txBody>
          <a:bodyPr/>
          <a:lstStyle/>
          <a:p>
            <a:r>
              <a:rPr lang="en-US" dirty="0"/>
              <a:t>Parameter free approach </a:t>
            </a:r>
          </a:p>
          <a:p>
            <a:r>
              <a:rPr lang="en-US" dirty="0"/>
              <a:t>Depends on only 2 simple assumptions</a:t>
            </a:r>
          </a:p>
          <a:p>
            <a:r>
              <a:rPr lang="en-US" dirty="0"/>
              <a:t>No Spatial Prior or group prior is assumed, regions can be very different as possible, No constraint on topography of the labels</a:t>
            </a:r>
          </a:p>
          <a:p>
            <a:r>
              <a:rPr lang="en-US" dirty="0"/>
              <a:t>Purely data driven</a:t>
            </a:r>
          </a:p>
          <a:p>
            <a:endParaRPr lang="en-US" dirty="0"/>
          </a:p>
          <a:p>
            <a:endParaRPr lang="en-US" dirty="0"/>
          </a:p>
          <a:p>
            <a:r>
              <a:rPr lang="en-US" dirty="0"/>
              <a:t>Involves clustering of a large amount of data, so scalable algorithm is required (e.g. k-means)</a:t>
            </a:r>
          </a:p>
        </p:txBody>
      </p:sp>
    </p:spTree>
    <p:extLst>
      <p:ext uri="{BB962C8B-B14F-4D97-AF65-F5344CB8AC3E}">
        <p14:creationId xmlns:p14="http://schemas.microsoft.com/office/powerpoint/2010/main" val="3406988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Registration using fMRI</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42" t="20223" r="14828" b="20400"/>
          <a:stretch/>
        </p:blipFill>
        <p:spPr>
          <a:xfrm>
            <a:off x="2293495" y="2263515"/>
            <a:ext cx="3586472" cy="2653259"/>
          </a:xfrm>
          <a:prstGeom prst="rect">
            <a:avLst/>
          </a:prstGeom>
        </p:spPr>
      </p:pic>
      <p:sp>
        <p:nvSpPr>
          <p:cNvPr id="6" name="TextBox 5"/>
          <p:cNvSpPr txBox="1"/>
          <p:nvPr/>
        </p:nvSpPr>
        <p:spPr>
          <a:xfrm>
            <a:off x="1788851" y="5610542"/>
            <a:ext cx="4038285" cy="369332"/>
          </a:xfrm>
          <a:prstGeom prst="rect">
            <a:avLst/>
          </a:prstGeom>
          <a:noFill/>
        </p:spPr>
        <p:txBody>
          <a:bodyPr wrap="none" rtlCol="0">
            <a:spAutoFit/>
          </a:bodyPr>
          <a:lstStyle/>
          <a:p>
            <a:r>
              <a:rPr lang="en-US" dirty="0"/>
              <a:t>Original labeled brain for subject 2</a:t>
            </a:r>
          </a:p>
        </p:txBody>
      </p:sp>
      <p:sp>
        <p:nvSpPr>
          <p:cNvPr id="7" name="TextBox 6"/>
          <p:cNvSpPr txBox="1"/>
          <p:nvPr/>
        </p:nvSpPr>
        <p:spPr>
          <a:xfrm>
            <a:off x="6591872" y="5333543"/>
            <a:ext cx="4091185" cy="923330"/>
          </a:xfrm>
          <a:prstGeom prst="rect">
            <a:avLst/>
          </a:prstGeom>
          <a:noFill/>
        </p:spPr>
        <p:txBody>
          <a:bodyPr wrap="none" rtlCol="0">
            <a:spAutoFit/>
          </a:bodyPr>
          <a:lstStyle/>
          <a:p>
            <a:r>
              <a:rPr lang="en-US" dirty="0"/>
              <a:t>We map each vertex of subject 1 </a:t>
            </a:r>
          </a:p>
          <a:p>
            <a:r>
              <a:rPr lang="en-US" dirty="0"/>
              <a:t>to the closest vertex of subject 2 in </a:t>
            </a:r>
          </a:p>
          <a:p>
            <a:r>
              <a:rPr lang="en-US" dirty="0"/>
              <a:t>the spherical space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927" t="19839" r="15040" b="19949"/>
          <a:stretch/>
        </p:blipFill>
        <p:spPr>
          <a:xfrm>
            <a:off x="6700602" y="2263514"/>
            <a:ext cx="3432749" cy="2582427"/>
          </a:xfrm>
          <a:prstGeom prst="rect">
            <a:avLst/>
          </a:prstGeom>
        </p:spPr>
      </p:pic>
    </p:spTree>
    <p:extLst>
      <p:ext uri="{BB962C8B-B14F-4D97-AF65-F5344CB8AC3E}">
        <p14:creationId xmlns:p14="http://schemas.microsoft.com/office/powerpoint/2010/main" val="1673550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Possibilities</a:t>
            </a:r>
          </a:p>
        </p:txBody>
      </p:sp>
      <p:sp>
        <p:nvSpPr>
          <p:cNvPr id="3" name="Content Placeholder 2"/>
          <p:cNvSpPr>
            <a:spLocks noGrp="1"/>
          </p:cNvSpPr>
          <p:nvPr>
            <p:ph idx="1"/>
          </p:nvPr>
        </p:nvSpPr>
        <p:spPr>
          <a:xfrm>
            <a:off x="1353535" y="1682578"/>
            <a:ext cx="9215609" cy="4652319"/>
          </a:xfrm>
        </p:spPr>
        <p:txBody>
          <a:bodyPr>
            <a:normAutofit fontScale="85000" lnSpcReduction="20000"/>
          </a:bodyPr>
          <a:lstStyle/>
          <a:p>
            <a:r>
              <a:rPr lang="en-US" dirty="0"/>
              <a:t>Cortical Registration based on fMRI</a:t>
            </a:r>
          </a:p>
          <a:p>
            <a:pPr lvl="1"/>
            <a:r>
              <a:rPr lang="en-US" dirty="0"/>
              <a:t>The distance of sphere can be used to drive registration</a:t>
            </a:r>
          </a:p>
          <a:p>
            <a:pPr lvl="1"/>
            <a:r>
              <a:rPr lang="en-US" dirty="0"/>
              <a:t>Or the correspondence can be found directly on sphere using Hungarian Algorithm</a:t>
            </a:r>
          </a:p>
          <a:p>
            <a:endParaRPr lang="en-US" dirty="0"/>
          </a:p>
          <a:p>
            <a:r>
              <a:rPr lang="en-US" dirty="0"/>
              <a:t>Group Studies</a:t>
            </a:r>
          </a:p>
          <a:p>
            <a:pPr lvl="1"/>
            <a:r>
              <a:rPr lang="en-US" dirty="0"/>
              <a:t>We have developed framework for performing statistics on sphere</a:t>
            </a:r>
          </a:p>
          <a:p>
            <a:pPr lvl="1"/>
            <a:r>
              <a:rPr lang="en-US" dirty="0"/>
              <a:t>After </a:t>
            </a:r>
            <a:r>
              <a:rPr lang="en-US" dirty="0" err="1"/>
              <a:t>BrainSync</a:t>
            </a:r>
            <a:r>
              <a:rPr lang="en-US" dirty="0"/>
              <a:t> these signals are directly comparable</a:t>
            </a:r>
          </a:p>
          <a:p>
            <a:pPr lvl="1"/>
            <a:r>
              <a:rPr lang="en-US" dirty="0"/>
              <a:t>Group Differences and other studies can be performed easily</a:t>
            </a:r>
          </a:p>
          <a:p>
            <a:pPr lvl="1"/>
            <a:endParaRPr lang="en-US" dirty="0"/>
          </a:p>
          <a:p>
            <a:r>
              <a:rPr lang="en-US" dirty="0"/>
              <a:t>K-means tends to find spherical clusters of equal size. We should try DBSCAN which is also scalable </a:t>
            </a:r>
            <a:r>
              <a:rPr lang="en-US" dirty="0" err="1"/>
              <a:t>wrt</a:t>
            </a:r>
            <a:r>
              <a:rPr lang="en-US" dirty="0"/>
              <a:t> number of samples</a:t>
            </a:r>
          </a:p>
          <a:p>
            <a:pPr lvl="1"/>
            <a:endParaRPr lang="en-US" dirty="0"/>
          </a:p>
          <a:p>
            <a:pPr lvl="1"/>
            <a:endParaRPr lang="en-US" dirty="0"/>
          </a:p>
          <a:p>
            <a:pPr marL="57150" indent="0">
              <a:buNone/>
            </a:pPr>
            <a:r>
              <a:rPr lang="en-US" dirty="0"/>
              <a:t>Will the results be same if correlation is used as a feature ?</a:t>
            </a:r>
          </a:p>
          <a:p>
            <a:pPr marL="57150" indent="0">
              <a:buNone/>
            </a:pPr>
            <a:r>
              <a:rPr lang="en-US" dirty="0"/>
              <a:t>Sparsity priors can be used for fitting the orthonormal transformation</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85605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ackgroundRemoval t="17785" b="81301" l="34063" r="65625"/>
                    </a14:imgEffect>
                  </a14:imgLayer>
                </a14:imgProps>
              </a:ext>
              <a:ext uri="{28A0092B-C50C-407E-A947-70E740481C1C}">
                <a14:useLocalDpi xmlns:a14="http://schemas.microsoft.com/office/drawing/2010/main" val="0"/>
              </a:ext>
            </a:extLst>
          </a:blip>
          <a:srcRect l="33605" t="17354" r="34326" b="19065"/>
          <a:stretch/>
        </p:blipFill>
        <p:spPr>
          <a:xfrm>
            <a:off x="8212000" y="1905000"/>
            <a:ext cx="3489158" cy="3545434"/>
          </a:xfrm>
          <a:prstGeom prst="rect">
            <a:avLst/>
          </a:prstGeom>
        </p:spPr>
      </p:pic>
      <p:sp>
        <p:nvSpPr>
          <p:cNvPr id="2" name="Title 1"/>
          <p:cNvSpPr>
            <a:spLocks noGrp="1"/>
          </p:cNvSpPr>
          <p:nvPr>
            <p:ph type="title"/>
          </p:nvPr>
        </p:nvSpPr>
        <p:spPr>
          <a:xfrm>
            <a:off x="1687670" y="624110"/>
            <a:ext cx="6261844" cy="611566"/>
          </a:xfrm>
        </p:spPr>
        <p:txBody>
          <a:bodyPr>
            <a:normAutofit/>
          </a:bodyPr>
          <a:lstStyle/>
          <a:p>
            <a:r>
              <a:rPr lang="en-US" sz="3200" dirty="0"/>
              <a:t>Metric on fMRI Signal</a:t>
            </a:r>
          </a:p>
        </p:txBody>
      </p:sp>
      <p:sp>
        <p:nvSpPr>
          <p:cNvPr id="9" name="TextBox 8"/>
          <p:cNvSpPr txBox="1"/>
          <p:nvPr/>
        </p:nvSpPr>
        <p:spPr>
          <a:xfrm>
            <a:off x="10485959" y="3348672"/>
            <a:ext cx="306367" cy="369332"/>
          </a:xfrm>
          <a:prstGeom prst="rect">
            <a:avLst/>
          </a:prstGeom>
          <a:noFill/>
        </p:spPr>
        <p:txBody>
          <a:bodyPr wrap="square" rtlCol="0">
            <a:spAutoFit/>
          </a:bodyPr>
          <a:lstStyle/>
          <a:p>
            <a:r>
              <a:rPr lang="en-US" dirty="0"/>
              <a:t>Y</a:t>
            </a:r>
          </a:p>
        </p:txBody>
      </p:sp>
      <p:sp>
        <p:nvSpPr>
          <p:cNvPr id="6" name="Block Arc 5"/>
          <p:cNvSpPr/>
          <p:nvPr/>
        </p:nvSpPr>
        <p:spPr>
          <a:xfrm rot="2208257">
            <a:off x="10488252" y="2312091"/>
            <a:ext cx="1121155" cy="29484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11085374" y="2090179"/>
            <a:ext cx="343364" cy="369332"/>
          </a:xfrm>
          <a:prstGeom prst="rect">
            <a:avLst/>
          </a:prstGeom>
          <a:noFill/>
        </p:spPr>
        <p:txBody>
          <a:bodyPr wrap="none" rtlCol="0">
            <a:spAutoFit/>
          </a:bodyPr>
          <a:lstStyle/>
          <a:p>
            <a:r>
              <a:rPr lang="en-US" dirty="0"/>
              <a:t>d</a:t>
            </a:r>
          </a:p>
        </p:txBody>
      </p:sp>
      <p:grpSp>
        <p:nvGrpSpPr>
          <p:cNvPr id="16" name="Group 15"/>
          <p:cNvGrpSpPr/>
          <p:nvPr/>
        </p:nvGrpSpPr>
        <p:grpSpPr>
          <a:xfrm>
            <a:off x="1484128" y="1482298"/>
            <a:ext cx="8635316" cy="2585323"/>
            <a:chOff x="1484128" y="1482298"/>
            <a:chExt cx="8635316" cy="2585323"/>
          </a:xfrm>
        </p:grpSpPr>
        <mc:AlternateContent xmlns:mc="http://schemas.openxmlformats.org/markup-compatibility/2006" xmlns:a14="http://schemas.microsoft.com/office/drawing/2010/main">
          <mc:Choice Requires="a14">
            <p:sp>
              <p:nvSpPr>
                <p:cNvPr id="13" name="TextBox 12"/>
                <p:cNvSpPr txBox="1"/>
                <p:nvPr/>
              </p:nvSpPr>
              <p:spPr>
                <a:xfrm>
                  <a:off x="1484128" y="1482298"/>
                  <a:ext cx="6612708" cy="2585323"/>
                </a:xfrm>
                <a:prstGeom prst="rect">
                  <a:avLst/>
                </a:prstGeom>
                <a:noFill/>
              </p:spPr>
              <p:txBody>
                <a:bodyPr wrap="none" rtlCol="0">
                  <a:spAutoFit/>
                </a:bodyPr>
                <a:lstStyle/>
                <a:p>
                  <a:pPr marL="285750" indent="-285750">
                    <a:buFont typeface="Arial" panose="020B0604020202020204" pitchFamily="34" charset="0"/>
                    <a:buChar char="•"/>
                  </a:pPr>
                  <a:r>
                    <a:rPr lang="en-US" dirty="0"/>
                    <a:t>We assume that all the time series are equally likely, i.e.</a:t>
                  </a:r>
                </a:p>
                <a:p>
                  <a:r>
                    <a:rPr lang="en-US" dirty="0"/>
                    <a:t>the sphere has uniform metric</a:t>
                  </a:r>
                </a:p>
                <a:p>
                  <a:endParaRPr lang="en-US" dirty="0"/>
                </a:p>
                <a:p>
                  <a:endParaRPr lang="en-US" dirty="0"/>
                </a:p>
                <a:p>
                  <a:pPr marL="285750" indent="-285750">
                    <a:buFont typeface="Arial" panose="020B0604020202020204" pitchFamily="34" charset="0"/>
                    <a:buChar char="•"/>
                  </a:pPr>
                  <a:r>
                    <a:rPr lang="en-US" dirty="0"/>
                    <a:t>The distance between two time series is given by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oMath>
                  </a14:m>
                  <a:r>
                    <a:rPr lang="en-US" dirty="0"/>
                    <a:t> is correlation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1484128" y="1482298"/>
                  <a:ext cx="6612708" cy="2585323"/>
                </a:xfrm>
                <a:prstGeom prst="rect">
                  <a:avLst/>
                </a:prstGeom>
                <a:blipFill>
                  <a:blip r:embed="rId4"/>
                  <a:stretch>
                    <a:fillRect l="-737" t="-1179" r="-92" b="-2830"/>
                  </a:stretch>
                </a:blipFill>
              </p:spPr>
              <p:txBody>
                <a:bodyPr/>
                <a:lstStyle/>
                <a:p>
                  <a:r>
                    <a:rPr lang="en-US">
                      <a:noFill/>
                    </a:rPr>
                    <a:t> </a:t>
                  </a:r>
                </a:p>
              </p:txBody>
            </p:sp>
          </mc:Fallback>
        </mc:AlternateContent>
        <p:sp>
          <p:nvSpPr>
            <p:cNvPr id="4" name="TextBox 3"/>
            <p:cNvSpPr txBox="1"/>
            <p:nvPr/>
          </p:nvSpPr>
          <p:spPr>
            <a:xfrm>
              <a:off x="9793714" y="2947738"/>
              <a:ext cx="325730" cy="369332"/>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12" name="TextBox 11"/>
                <p:cNvSpPr txBox="1"/>
                <p:nvPr/>
              </p:nvSpPr>
              <p:spPr>
                <a:xfrm>
                  <a:off x="3351714" y="3071673"/>
                  <a:ext cx="1758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−1</m:t>
                                </m:r>
                              </m:sup>
                            </m:sSup>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e>
                            </m:d>
                            <m:r>
                              <a:rPr lang="en-US" b="0" i="1" smtClean="0">
                                <a:latin typeface="Cambria Math" panose="02040503050406030204" pitchFamily="18" charset="0"/>
                              </a:rPr>
                              <m:t>|</m:t>
                            </m:r>
                          </m:e>
                        </m:func>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351714" y="3071673"/>
                  <a:ext cx="1758878" cy="276999"/>
                </a:xfrm>
                <a:prstGeom prst="rect">
                  <a:avLst/>
                </a:prstGeom>
                <a:blipFill>
                  <a:blip r:embed="rId5"/>
                  <a:stretch>
                    <a:fillRect l="-2778" r="-4514" b="-4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Rectangle 2"/>
              <p:cNvSpPr/>
              <p:nvPr/>
            </p:nvSpPr>
            <p:spPr>
              <a:xfrm>
                <a:off x="9596160" y="1535668"/>
                <a:ext cx="7208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𝑇</m:t>
                          </m:r>
                          <m:r>
                            <a:rPr lang="en-US" i="1">
                              <a:latin typeface="Cambria Math" panose="02040503050406030204" pitchFamily="18" charset="0"/>
                            </a:rPr>
                            <m:t>−1</m:t>
                          </m:r>
                        </m:sup>
                      </m:sSup>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9596160" y="1535668"/>
                <a:ext cx="7208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03157" y="5322082"/>
                <a:ext cx="7285969" cy="1041824"/>
              </a:xfrm>
              <a:prstGeom prst="rect">
                <a:avLst/>
              </a:prstGeom>
              <a:noFill/>
            </p:spPr>
            <p:txBody>
              <a:bodyPr wrap="none" rtlCol="0">
                <a:spAutoFit/>
              </a:bodyPr>
              <a:lstStyle/>
              <a:p>
                <a:pPr marL="285750" indent="-285750">
                  <a:buFont typeface="Arial" panose="020B0604020202020204" pitchFamily="34" charset="0"/>
                  <a:buChar char="•"/>
                </a:pPr>
                <a:r>
                  <a:rPr lang="en-US" dirty="0"/>
                  <a:t>Earlier, we had tried using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den>
                        </m:f>
                        <m:r>
                          <a:rPr lang="en-US" b="0" i="1" smtClean="0">
                            <a:latin typeface="Cambria Math" panose="02040503050406030204" pitchFamily="18" charset="0"/>
                          </a:rPr>
                          <m:t> </m:t>
                        </m:r>
                      </m:sup>
                    </m:sSup>
                  </m:oMath>
                </a14:m>
                <a:endParaRPr lang="en-US" dirty="0"/>
              </a:p>
              <a:p>
                <a:pPr marL="285750" indent="-285750">
                  <a:buFont typeface="Arial" panose="020B0604020202020204" pitchFamily="34" charset="0"/>
                  <a:buChar char="•"/>
                </a:pPr>
                <a:r>
                  <a:rPr lang="en-US" dirty="0"/>
                  <a:t>These are not true metric (no triangle inequality)</a:t>
                </a:r>
              </a:p>
              <a:p>
                <a:pPr marL="285750" indent="-285750">
                  <a:buFont typeface="Arial" panose="020B0604020202020204" pitchFamily="34" charset="0"/>
                  <a:buChar char="•"/>
                </a:pPr>
                <a:r>
                  <a:rPr lang="en-US" dirty="0"/>
                  <a:t>Spherical model is true metric and hence gave better results.</a:t>
                </a:r>
              </a:p>
            </p:txBody>
          </p:sp>
        </mc:Choice>
        <mc:Fallback xmlns="">
          <p:sp>
            <p:nvSpPr>
              <p:cNvPr id="5" name="TextBox 4"/>
              <p:cNvSpPr txBox="1">
                <a:spLocks noRot="1" noChangeAspect="1" noMove="1" noResize="1" noEditPoints="1" noAdjustHandles="1" noChangeArrowheads="1" noChangeShapeType="1" noTextEdit="1"/>
              </p:cNvSpPr>
              <p:nvPr/>
            </p:nvSpPr>
            <p:spPr>
              <a:xfrm>
                <a:off x="1203157" y="5322082"/>
                <a:ext cx="7285969" cy="1041824"/>
              </a:xfrm>
              <a:prstGeom prst="rect">
                <a:avLst/>
              </a:prstGeom>
              <a:blipFill>
                <a:blip r:embed="rId7"/>
                <a:stretch>
                  <a:fillRect l="-502" b="-8187"/>
                </a:stretch>
              </a:blipFill>
            </p:spPr>
            <p:txBody>
              <a:bodyPr/>
              <a:lstStyle/>
              <a:p>
                <a:r>
                  <a:rPr lang="en-US">
                    <a:noFill/>
                  </a:rPr>
                  <a:t> </a:t>
                </a:r>
              </a:p>
            </p:txBody>
          </p:sp>
        </mc:Fallback>
      </mc:AlternateContent>
    </p:spTree>
    <p:extLst>
      <p:ext uri="{BB962C8B-B14F-4D97-AF65-F5344CB8AC3E}">
        <p14:creationId xmlns:p14="http://schemas.microsoft.com/office/powerpoint/2010/main" val="58823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295" y="503906"/>
            <a:ext cx="10421770" cy="1280890"/>
          </a:xfrm>
        </p:spPr>
        <p:txBody>
          <a:bodyPr>
            <a:normAutofit/>
          </a:bodyPr>
          <a:lstStyle/>
          <a:p>
            <a:r>
              <a:rPr lang="en-US" dirty="0"/>
              <a:t>Time series of subjects are on hyperspheres</a:t>
            </a:r>
          </a:p>
        </p:txBody>
      </p:sp>
      <p:sp>
        <p:nvSpPr>
          <p:cNvPr id="17" name="Rectangle 16"/>
          <p:cNvSpPr/>
          <p:nvPr/>
        </p:nvSpPr>
        <p:spPr>
          <a:xfrm>
            <a:off x="1380335" y="4464265"/>
            <a:ext cx="10648730" cy="2308324"/>
          </a:xfrm>
          <a:prstGeom prst="rect">
            <a:avLst/>
          </a:prstGeom>
        </p:spPr>
        <p:txBody>
          <a:bodyPr wrap="square">
            <a:spAutoFit/>
          </a:bodyPr>
          <a:lstStyle/>
          <a:p>
            <a:pPr marL="285750" lvl="1" indent="-285750">
              <a:buFont typeface="Arial" panose="020B0604020202020204" pitchFamily="34" charset="0"/>
              <a:buChar char="•"/>
            </a:pPr>
            <a:r>
              <a:rPr lang="en-US" dirty="0"/>
              <a:t>The assumption that “</a:t>
            </a:r>
            <a:r>
              <a:rPr lang="en-US" b="1" i="1" dirty="0"/>
              <a:t>The brains have similar overall correlation patterns</a:t>
            </a:r>
            <a:r>
              <a:rPr lang="en-US" dirty="0"/>
              <a:t>” means that individual scans are rotated/flipped spheres with respect to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optimal </a:t>
            </a:r>
            <a:r>
              <a:rPr lang="en-US" b="1" dirty="0"/>
              <a:t>orthonormal transformation </a:t>
            </a:r>
            <a:r>
              <a:rPr lang="en-US" dirty="0"/>
              <a:t>between spheres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Finding Optimal orthogonal transformation has a closed form solution based on SVD</a:t>
            </a:r>
          </a:p>
        </p:txBody>
      </p:sp>
      <p:grpSp>
        <p:nvGrpSpPr>
          <p:cNvPr id="19" name="Group 18"/>
          <p:cNvGrpSpPr/>
          <p:nvPr/>
        </p:nvGrpSpPr>
        <p:grpSpPr>
          <a:xfrm>
            <a:off x="2282531" y="1507743"/>
            <a:ext cx="6545750" cy="1986943"/>
            <a:chOff x="2109536" y="2539250"/>
            <a:chExt cx="6545750" cy="1986943"/>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5062" t="27633" r="35323" b="18085"/>
            <a:stretch/>
          </p:blipFill>
          <p:spPr>
            <a:xfrm>
              <a:off x="2109536" y="2635381"/>
              <a:ext cx="1904305" cy="188487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199" t="28085" r="34884" b="18192"/>
            <a:stretch/>
          </p:blipFill>
          <p:spPr>
            <a:xfrm>
              <a:off x="4028518" y="2634087"/>
              <a:ext cx="1945112" cy="1886167"/>
            </a:xfrm>
            <a:prstGeom prst="rect">
              <a:avLst/>
            </a:prstGeom>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35608" t="27689" r="35561" b="19266"/>
            <a:stretch/>
          </p:blipFill>
          <p:spPr>
            <a:xfrm rot="16200000" flipH="1">
              <a:off x="6674282" y="2545190"/>
              <a:ext cx="1986943" cy="1975064"/>
            </a:xfrm>
            <a:prstGeom prst="rect">
              <a:avLst/>
            </a:prstGeom>
          </p:spPr>
        </p:pic>
        <p:sp>
          <p:nvSpPr>
            <p:cNvPr id="18" name="TextBox 17"/>
            <p:cNvSpPr txBox="1"/>
            <p:nvPr/>
          </p:nvSpPr>
          <p:spPr>
            <a:xfrm>
              <a:off x="6116207" y="3241567"/>
              <a:ext cx="415498" cy="369332"/>
            </a:xfrm>
            <a:prstGeom prst="rect">
              <a:avLst/>
            </a:prstGeom>
            <a:noFill/>
          </p:spPr>
          <p:txBody>
            <a:bodyPr wrap="none" rtlCol="0">
              <a:spAutoFit/>
            </a:bodyPr>
            <a:lstStyle/>
            <a:p>
              <a:r>
                <a:rPr lang="en-US" dirty="0"/>
                <a:t>…</a:t>
              </a:r>
            </a:p>
          </p:txBody>
        </p:sp>
      </p:grpSp>
      <p:sp>
        <p:nvSpPr>
          <p:cNvPr id="4" name="TextBox 3"/>
          <p:cNvSpPr txBox="1"/>
          <p:nvPr/>
        </p:nvSpPr>
        <p:spPr>
          <a:xfrm>
            <a:off x="3015611" y="3488747"/>
            <a:ext cx="790601" cy="369332"/>
          </a:xfrm>
          <a:prstGeom prst="rect">
            <a:avLst/>
          </a:prstGeom>
          <a:noFill/>
        </p:spPr>
        <p:txBody>
          <a:bodyPr wrap="none" rtlCol="0">
            <a:spAutoFit/>
          </a:bodyPr>
          <a:lstStyle/>
          <a:p>
            <a:r>
              <a:rPr lang="en-US" dirty="0"/>
              <a:t>Sub 1</a:t>
            </a:r>
          </a:p>
        </p:txBody>
      </p:sp>
      <p:sp>
        <p:nvSpPr>
          <p:cNvPr id="20" name="TextBox 19"/>
          <p:cNvSpPr txBox="1"/>
          <p:nvPr/>
        </p:nvSpPr>
        <p:spPr>
          <a:xfrm>
            <a:off x="4893427" y="3488747"/>
            <a:ext cx="790601" cy="369332"/>
          </a:xfrm>
          <a:prstGeom prst="rect">
            <a:avLst/>
          </a:prstGeom>
          <a:noFill/>
        </p:spPr>
        <p:txBody>
          <a:bodyPr wrap="none" rtlCol="0">
            <a:spAutoFit/>
          </a:bodyPr>
          <a:lstStyle/>
          <a:p>
            <a:r>
              <a:rPr lang="en-US" dirty="0"/>
              <a:t>Sub 2</a:t>
            </a:r>
          </a:p>
        </p:txBody>
      </p:sp>
      <p:sp>
        <p:nvSpPr>
          <p:cNvPr id="21" name="TextBox 20"/>
          <p:cNvSpPr txBox="1"/>
          <p:nvPr/>
        </p:nvSpPr>
        <p:spPr>
          <a:xfrm>
            <a:off x="7559807" y="3488747"/>
            <a:ext cx="803425" cy="369332"/>
          </a:xfrm>
          <a:prstGeom prst="rect">
            <a:avLst/>
          </a:prstGeom>
          <a:noFill/>
        </p:spPr>
        <p:txBody>
          <a:bodyPr wrap="none" rtlCol="0">
            <a:spAutoFit/>
          </a:bodyPr>
          <a:lstStyle/>
          <a:p>
            <a:r>
              <a:rPr lang="en-US" dirty="0"/>
              <a:t>Sub n</a:t>
            </a:r>
          </a:p>
        </p:txBody>
      </p:sp>
    </p:spTree>
    <p:extLst>
      <p:ext uri="{BB962C8B-B14F-4D97-AF65-F5344CB8AC3E}">
        <p14:creationId xmlns:p14="http://schemas.microsoft.com/office/powerpoint/2010/main" val="2408355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224060"/>
            <a:ext cx="10304462" cy="1280890"/>
          </a:xfrm>
        </p:spPr>
        <p:txBody>
          <a:bodyPr/>
          <a:lstStyle/>
          <a:p>
            <a:r>
              <a:rPr lang="en-US" dirty="0"/>
              <a:t>Finding Optimal Orthogonal Transformation</a:t>
            </a:r>
          </a:p>
        </p:txBody>
      </p:sp>
      <mc:AlternateContent xmlns:mc="http://schemas.openxmlformats.org/markup-compatibility/2006" xmlns:a14="http://schemas.microsoft.com/office/drawing/2010/main">
        <mc:Choice Requires="a14">
          <p:sp>
            <p:nvSpPr>
              <p:cNvPr id="6" name="TextBox 5"/>
              <p:cNvSpPr txBox="1"/>
              <p:nvPr/>
            </p:nvSpPr>
            <p:spPr>
              <a:xfrm>
                <a:off x="4505824" y="1791813"/>
                <a:ext cx="3359245" cy="4883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min</m:t>
                              </m:r>
                            </m:e>
                            <m:lim>
                              <m:r>
                                <a:rPr lang="en-US" sz="2000" b="0" i="1" smtClean="0">
                                  <a:latin typeface="Cambria Math" panose="02040503050406030204" pitchFamily="18" charset="0"/>
                                </a:rPr>
                                <m:t>𝑂</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𝑂</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 </m:t>
                              </m:r>
                            </m:lim>
                          </m:limLow>
                        </m:fName>
                        <m:e>
                          <m:sSubSup>
                            <m:sSubSupPr>
                              <m:ctrlPr>
                                <a:rPr lang="en-US" sz="2000" i="1" smtClean="0">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𝑂</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2</m:t>
                                      </m:r>
                                    </m:sub>
                                  </m:sSub>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505824" y="1791813"/>
                <a:ext cx="3359245" cy="488339"/>
              </a:xfrm>
              <a:prstGeom prst="rect">
                <a:avLst/>
              </a:prstGeom>
              <a:blipFill>
                <a:blip r:embed="rId2"/>
                <a:stretch>
                  <a:fillRect t="-1250"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75279" y="1260781"/>
                <a:ext cx="10564880" cy="369332"/>
              </a:xfrm>
              <a:prstGeom prst="rect">
                <a:avLst/>
              </a:prstGeom>
              <a:noFill/>
            </p:spPr>
            <p:txBody>
              <a:bodyPr wrap="none" rtlCol="0">
                <a:spAutoFit/>
              </a:bodyPr>
              <a:lstStyle/>
              <a:p>
                <a:r>
                  <a:rPr lang="en-US" b="1" dirty="0"/>
                  <a:t>Problem: </a:t>
                </a:r>
                <a:r>
                  <a:rPr lang="en-US" dirty="0"/>
                  <a:t>We want to find an orthogonal matrix </a:t>
                </a:r>
                <a14:m>
                  <m:oMath xmlns:m="http://schemas.openxmlformats.org/officeDocument/2006/math">
                    <m:r>
                      <a:rPr lang="en-US" b="0" i="1" smtClean="0">
                        <a:latin typeface="Cambria Math" panose="02040503050406030204" pitchFamily="18" charset="0"/>
                      </a:rPr>
                      <m:t>𝑂</m:t>
                    </m:r>
                  </m:oMath>
                </a14:m>
                <a:r>
                  <a:rPr lang="en-US" dirty="0"/>
                  <a:t> that aligns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of the two brains</a:t>
                </a:r>
              </a:p>
            </p:txBody>
          </p:sp>
        </mc:Choice>
        <mc:Fallback xmlns="">
          <p:sp>
            <p:nvSpPr>
              <p:cNvPr id="7" name="TextBox 6"/>
              <p:cNvSpPr txBox="1">
                <a:spLocks noRot="1" noChangeAspect="1" noMove="1" noResize="1" noEditPoints="1" noAdjustHandles="1" noChangeArrowheads="1" noChangeShapeType="1" noTextEdit="1"/>
              </p:cNvSpPr>
              <p:nvPr/>
            </p:nvSpPr>
            <p:spPr>
              <a:xfrm>
                <a:off x="1475279" y="1260781"/>
                <a:ext cx="10564880" cy="369332"/>
              </a:xfrm>
              <a:prstGeom prst="rect">
                <a:avLst/>
              </a:prstGeom>
              <a:blipFill>
                <a:blip r:embed="rId3"/>
                <a:stretch>
                  <a:fillRect l="-46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485901" y="2515811"/>
                <a:ext cx="9779280" cy="1192058"/>
              </a:xfrm>
              <a:prstGeom prst="rect">
                <a:avLst/>
              </a:prstGeom>
              <a:noFill/>
            </p:spPr>
            <p:txBody>
              <a:bodyPr wrap="none"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are of the form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1</m:t>
                                      </m:r>
                                      <m:r>
                                        <a:rPr lang="en-US" i="1">
                                          <a:latin typeface="Cambria Math" panose="02040503050406030204" pitchFamily="18" charset="0"/>
                                        </a:rPr>
                                        <m:t>1</m:t>
                                      </m:r>
                                    </m:sub>
                                  </m:sSub>
                                  <m:r>
                                    <m:rPr>
                                      <m:brk m:alnAt="7"/>
                                    </m:rPr>
                                    <a:rPr lang="en-US" i="1">
                                      <a:latin typeface="Cambria Math" panose="02040503050406030204" pitchFamily="18" charset="0"/>
                                    </a:rPr>
                                    <m:t> </m:t>
                                  </m:r>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𝑇</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𝑉𝑇</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𝑉𝑇</m:t>
                                      </m:r>
                                    </m:sub>
                                  </m:sSub>
                                </m:e>
                              </m:mr>
                            </m:m>
                          </m:e>
                        </m:d>
                      </m:e>
                      <m:sub>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𝑇</m:t>
                        </m:r>
                      </m:sub>
                    </m:sSub>
                  </m:oMath>
                </a14:m>
                <a:r>
                  <a:rPr lang="en-US" dirty="0"/>
                  <a:t> where </a:t>
                </a:r>
                <a14:m>
                  <m:oMath xmlns:m="http://schemas.openxmlformats.org/officeDocument/2006/math">
                    <m:r>
                      <a:rPr lang="en-US" i="1" dirty="0" smtClean="0">
                        <a:latin typeface="Cambria Math" panose="02040503050406030204" pitchFamily="18" charset="0"/>
                      </a:rPr>
                      <m:t>𝑉</m:t>
                    </m:r>
                  </m:oMath>
                </a14:m>
                <a:r>
                  <a:rPr lang="en-US" dirty="0"/>
                  <a:t> is the number of vertices and </a:t>
                </a:r>
              </a:p>
              <a:p>
                <a14:m>
                  <m:oMath xmlns:m="http://schemas.openxmlformats.org/officeDocument/2006/math">
                    <m:r>
                      <a:rPr lang="en-US" i="1" dirty="0" smtClean="0">
                        <a:latin typeface="Cambria Math" panose="02040503050406030204" pitchFamily="18" charset="0"/>
                      </a:rPr>
                      <m:t>𝑇</m:t>
                    </m:r>
                  </m:oMath>
                </a14:m>
                <a:r>
                  <a:rPr lang="en-US" dirty="0"/>
                  <a:t> number of time points.</a:t>
                </a:r>
              </a:p>
            </p:txBody>
          </p:sp>
        </mc:Choice>
        <mc:Fallback xmlns="">
          <p:sp>
            <p:nvSpPr>
              <p:cNvPr id="10" name="TextBox 9"/>
              <p:cNvSpPr txBox="1">
                <a:spLocks noRot="1" noChangeAspect="1" noMove="1" noResize="1" noEditPoints="1" noAdjustHandles="1" noChangeArrowheads="1" noChangeShapeType="1" noTextEdit="1"/>
              </p:cNvSpPr>
              <p:nvPr/>
            </p:nvSpPr>
            <p:spPr>
              <a:xfrm>
                <a:off x="1485901" y="2515811"/>
                <a:ext cx="9779280" cy="1192058"/>
              </a:xfrm>
              <a:prstGeom prst="rect">
                <a:avLst/>
              </a:prstGeom>
              <a:blipFill>
                <a:blip r:embed="rId4"/>
                <a:stretch>
                  <a:fillRect l="-561" b="-71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75279" y="3887042"/>
                <a:ext cx="8250977" cy="2587118"/>
              </a:xfrm>
              <a:prstGeom prst="rect">
                <a:avLst/>
              </a:prstGeom>
              <a:noFill/>
            </p:spPr>
            <p:txBody>
              <a:bodyPr wrap="none" rtlCol="0">
                <a:spAutoFit/>
              </a:bodyPr>
              <a:lstStyle/>
              <a:p>
                <a:r>
                  <a:rPr lang="en-US" b="1" dirty="0"/>
                  <a:t>Solution:</a:t>
                </a:r>
              </a:p>
              <a:p>
                <a:endParaRPr lang="en-US" dirty="0"/>
              </a:p>
              <a:p>
                <a:r>
                  <a:rPr lang="en-US" dirty="0"/>
                  <a:t>First, we perform SVD of covariance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2</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𝑡</m:t>
                        </m:r>
                      </m:sup>
                    </m:sSup>
                  </m:oMath>
                </a14:m>
                <a:r>
                  <a:rPr lang="en-US" dirty="0"/>
                  <a:t>.</a:t>
                </a:r>
              </a:p>
              <a:p>
                <a:endParaRPr lang="en-US" dirty="0"/>
              </a:p>
              <a:p>
                <a:r>
                  <a:rPr lang="en-US" dirty="0"/>
                  <a:t>The optimal orthogonal matrix </a:t>
                </a:r>
                <a14:m>
                  <m:oMath xmlns:m="http://schemas.openxmlformats.org/officeDocument/2006/math">
                    <m:r>
                      <a:rPr lang="en-US" i="1" dirty="0" smtClean="0">
                        <a:latin typeface="Cambria Math" panose="02040503050406030204" pitchFamily="18" charset="0"/>
                      </a:rPr>
                      <m:t>𝑂</m:t>
                    </m:r>
                  </m:oMath>
                </a14:m>
                <a:r>
                  <a:rPr lang="en-US" dirty="0"/>
                  <a:t> is given by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smtClean="0">
                        <a:latin typeface="Cambria Math" panose="02040503050406030204" pitchFamily="18" charset="0"/>
                      </a:rPr>
                      <m:t>𝑉</m:t>
                    </m:r>
                    <m:sSup>
                      <m:sSupPr>
                        <m:ctrlPr>
                          <a:rPr lang="en-US" b="0" i="1" dirty="0" smtClean="0">
                            <a:latin typeface="Cambria Math" panose="02040503050406030204" pitchFamily="18" charset="0"/>
                          </a:rPr>
                        </m:ctrlPr>
                      </m:sSupPr>
                      <m:e>
                        <m:r>
                          <a:rPr lang="en-US" i="1" dirty="0" err="1" smtClean="0">
                            <a:latin typeface="Cambria Math" panose="02040503050406030204" pitchFamily="18" charset="0"/>
                          </a:rPr>
                          <m:t>𝑈</m:t>
                        </m:r>
                      </m:e>
                      <m:sup>
                        <m:r>
                          <a:rPr lang="en-US" b="0" i="1" dirty="0" smtClean="0">
                            <a:latin typeface="Cambria Math" panose="02040503050406030204" pitchFamily="18" charset="0"/>
                          </a:rPr>
                          <m:t>𝑡</m:t>
                        </m:r>
                      </m:sup>
                    </m:sSup>
                  </m:oMath>
                </a14:m>
                <a:r>
                  <a:rPr lang="en-US" dirty="0"/>
                  <a:t>. </a:t>
                </a:r>
              </a:p>
              <a:p>
                <a:endParaRPr lang="en-US" dirty="0"/>
              </a:p>
              <a:p>
                <a:pPr marL="285750" indent="-285750">
                  <a:buFont typeface="Arial" panose="020B0604020202020204" pitchFamily="34" charset="0"/>
                  <a:buChar char="•"/>
                </a:pPr>
                <a:r>
                  <a:rPr lang="en-US" dirty="0"/>
                  <a:t>This yields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in sync.</a:t>
                </a:r>
              </a:p>
              <a:p>
                <a:pPr marL="285750" indent="-285750">
                  <a:buFont typeface="Arial" panose="020B0604020202020204" pitchFamily="34" charset="0"/>
                  <a:buChar char="•"/>
                </a:pPr>
                <a:r>
                  <a:rPr lang="en-US" dirty="0"/>
                  <a:t>The transformed data has the same correlation pattern as the original</a:t>
                </a:r>
              </a:p>
              <a:p>
                <a:pPr marL="285750" indent="-285750">
                  <a:buFont typeface="Arial" panose="020B0604020202020204" pitchFamily="34" charset="0"/>
                  <a:buChar char="•"/>
                </a:pPr>
                <a:r>
                  <a:rPr lang="en-US" dirty="0"/>
                  <a:t>It is a 1-1 transform</a:t>
                </a:r>
              </a:p>
            </p:txBody>
          </p:sp>
        </mc:Choice>
        <mc:Fallback xmlns="">
          <p:sp>
            <p:nvSpPr>
              <p:cNvPr id="12" name="TextBox 11"/>
              <p:cNvSpPr txBox="1">
                <a:spLocks noRot="1" noChangeAspect="1" noMove="1" noResize="1" noEditPoints="1" noAdjustHandles="1" noChangeArrowheads="1" noChangeShapeType="1" noTextEdit="1"/>
              </p:cNvSpPr>
              <p:nvPr/>
            </p:nvSpPr>
            <p:spPr>
              <a:xfrm>
                <a:off x="1475279" y="3887042"/>
                <a:ext cx="8250977" cy="2587118"/>
              </a:xfrm>
              <a:prstGeom prst="rect">
                <a:avLst/>
              </a:prstGeom>
              <a:blipFill>
                <a:blip r:embed="rId5"/>
                <a:stretch>
                  <a:fillRect l="-591" t="-1415" b="-2830"/>
                </a:stretch>
              </a:blipFill>
            </p:spPr>
            <p:txBody>
              <a:bodyPr/>
              <a:lstStyle/>
              <a:p>
                <a:r>
                  <a:rPr lang="en-US">
                    <a:noFill/>
                  </a:rPr>
                  <a:t> </a:t>
                </a:r>
              </a:p>
            </p:txBody>
          </p:sp>
        </mc:Fallback>
      </mc:AlternateContent>
    </p:spTree>
    <p:extLst>
      <p:ext uri="{BB962C8B-B14F-4D97-AF65-F5344CB8AC3E}">
        <p14:creationId xmlns:p14="http://schemas.microsoft.com/office/powerpoint/2010/main" val="28464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88004"/>
            <a:ext cx="8911687" cy="603328"/>
          </a:xfrm>
        </p:spPr>
        <p:txBody>
          <a:bodyPr>
            <a:normAutofit fontScale="90000"/>
          </a:bodyPr>
          <a:lstStyle/>
          <a:p>
            <a:r>
              <a:rPr lang="en-US" dirty="0"/>
              <a:t>Correlation of Signals</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9396" t="92029" r="10235" b="1210"/>
          <a:stretch/>
        </p:blipFill>
        <p:spPr>
          <a:xfrm rot="16200000">
            <a:off x="7654141" y="3722313"/>
            <a:ext cx="3062094" cy="197708"/>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473" t="21164" r="19580" b="20410"/>
          <a:stretch/>
        </p:blipFill>
        <p:spPr>
          <a:xfrm>
            <a:off x="2652629" y="1727804"/>
            <a:ext cx="3053546" cy="224665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9474" t="21146" r="19579" b="20428"/>
          <a:stretch/>
        </p:blipFill>
        <p:spPr>
          <a:xfrm>
            <a:off x="5700629" y="1728966"/>
            <a:ext cx="3053547" cy="224665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9263" t="21146" r="19579" b="20428"/>
          <a:stretch/>
        </p:blipFill>
        <p:spPr>
          <a:xfrm>
            <a:off x="5690078" y="3951880"/>
            <a:ext cx="3064094" cy="2246654"/>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9263" t="20677" r="19579" b="20897"/>
          <a:stretch/>
        </p:blipFill>
        <p:spPr>
          <a:xfrm>
            <a:off x="2660867" y="3946111"/>
            <a:ext cx="3064094" cy="2246651"/>
          </a:xfrm>
          <a:prstGeom prst="rect">
            <a:avLst/>
          </a:prstGeom>
        </p:spPr>
      </p:pic>
      <p:sp>
        <p:nvSpPr>
          <p:cNvPr id="9" name="TextBox 8"/>
          <p:cNvSpPr txBox="1"/>
          <p:nvPr/>
        </p:nvSpPr>
        <p:spPr>
          <a:xfrm>
            <a:off x="3161100" y="1258193"/>
            <a:ext cx="1890261" cy="430887"/>
          </a:xfrm>
          <a:prstGeom prst="rect">
            <a:avLst/>
          </a:prstGeom>
          <a:noFill/>
        </p:spPr>
        <p:txBody>
          <a:bodyPr wrap="none" rtlCol="0">
            <a:spAutoFit/>
          </a:bodyPr>
          <a:lstStyle/>
          <a:p>
            <a:pPr algn="ctr"/>
            <a:r>
              <a:rPr lang="en-US" sz="1100" dirty="0"/>
              <a:t>Average Correlation in </a:t>
            </a:r>
          </a:p>
          <a:p>
            <a:pPr algn="ctr"/>
            <a:r>
              <a:rPr lang="en-US" sz="1100" dirty="0" err="1"/>
              <a:t>rfMRIs</a:t>
            </a:r>
            <a:r>
              <a:rPr lang="en-US" sz="1100" dirty="0"/>
              <a:t> of original Subjects</a:t>
            </a:r>
          </a:p>
        </p:txBody>
      </p:sp>
      <p:sp>
        <p:nvSpPr>
          <p:cNvPr id="10" name="TextBox 9"/>
          <p:cNvSpPr txBox="1"/>
          <p:nvPr/>
        </p:nvSpPr>
        <p:spPr>
          <a:xfrm>
            <a:off x="6245131" y="1297498"/>
            <a:ext cx="2238113" cy="430887"/>
          </a:xfrm>
          <a:prstGeom prst="rect">
            <a:avLst/>
          </a:prstGeom>
          <a:noFill/>
        </p:spPr>
        <p:txBody>
          <a:bodyPr wrap="none" rtlCol="0">
            <a:spAutoFit/>
          </a:bodyPr>
          <a:lstStyle/>
          <a:p>
            <a:pPr algn="ctr"/>
            <a:r>
              <a:rPr lang="en-US" sz="1100" dirty="0"/>
              <a:t>Average Correlation in</a:t>
            </a:r>
          </a:p>
          <a:p>
            <a:pPr algn="ctr"/>
            <a:r>
              <a:rPr lang="en-US" sz="1100" dirty="0" err="1"/>
              <a:t>rfMRIs</a:t>
            </a:r>
            <a:r>
              <a:rPr lang="en-US" sz="1100" dirty="0"/>
              <a:t> of </a:t>
            </a:r>
            <a:r>
              <a:rPr lang="en-US" sz="1100" dirty="0" err="1"/>
              <a:t>BrainSynced</a:t>
            </a:r>
            <a:r>
              <a:rPr lang="en-US" sz="1100" dirty="0"/>
              <a:t> Subjects</a:t>
            </a:r>
          </a:p>
        </p:txBody>
      </p:sp>
      <p:sp>
        <p:nvSpPr>
          <p:cNvPr id="11" name="TextBox 10"/>
          <p:cNvSpPr txBox="1"/>
          <p:nvPr/>
        </p:nvSpPr>
        <p:spPr>
          <a:xfrm>
            <a:off x="9284042" y="5075208"/>
            <a:ext cx="312906" cy="369332"/>
          </a:xfrm>
          <a:prstGeom prst="rect">
            <a:avLst/>
          </a:prstGeom>
          <a:noFill/>
        </p:spPr>
        <p:txBody>
          <a:bodyPr wrap="none" rtlCol="0">
            <a:spAutoFit/>
          </a:bodyPr>
          <a:lstStyle/>
          <a:p>
            <a:r>
              <a:rPr lang="en-US" dirty="0"/>
              <a:t>0</a:t>
            </a:r>
          </a:p>
        </p:txBody>
      </p:sp>
      <p:sp>
        <p:nvSpPr>
          <p:cNvPr id="12" name="TextBox 11"/>
          <p:cNvSpPr txBox="1"/>
          <p:nvPr/>
        </p:nvSpPr>
        <p:spPr>
          <a:xfrm>
            <a:off x="9298392" y="2204322"/>
            <a:ext cx="28420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4000442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5458"/>
          </a:xfrm>
        </p:spPr>
        <p:txBody>
          <a:bodyPr/>
          <a:lstStyle/>
          <a:p>
            <a:r>
              <a:rPr lang="en-US" dirty="0"/>
              <a:t>Task fMRI (language task)</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477" t="21256" r="15146" b="20908"/>
          <a:stretch/>
        </p:blipFill>
        <p:spPr>
          <a:xfrm>
            <a:off x="1227221" y="2566648"/>
            <a:ext cx="3612737" cy="2635317"/>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613" t="20985" r="15723" b="20636"/>
          <a:stretch/>
        </p:blipFill>
        <p:spPr>
          <a:xfrm>
            <a:off x="5121682" y="2566649"/>
            <a:ext cx="3575618" cy="2660062"/>
          </a:xfrm>
          <a:prstGeom prst="rect">
            <a:avLst/>
          </a:prstGeom>
        </p:spPr>
      </p:pic>
      <p:sp>
        <p:nvSpPr>
          <p:cNvPr id="8" name="TextBox 7"/>
          <p:cNvSpPr txBox="1"/>
          <p:nvPr/>
        </p:nvSpPr>
        <p:spPr>
          <a:xfrm>
            <a:off x="706438" y="1359568"/>
            <a:ext cx="8661345" cy="923330"/>
          </a:xfrm>
          <a:prstGeom prst="rect">
            <a:avLst/>
          </a:prstGeom>
          <a:noFill/>
        </p:spPr>
        <p:txBody>
          <a:bodyPr wrap="none" rtlCol="0">
            <a:spAutoFit/>
          </a:bodyPr>
          <a:lstStyle/>
          <a:p>
            <a:pPr marL="285750" indent="-285750">
              <a:buFont typeface="Arial" panose="020B0604020202020204" pitchFamily="34" charset="0"/>
              <a:buChar char="•"/>
            </a:pPr>
            <a:r>
              <a:rPr lang="en-US" dirty="0"/>
              <a:t>2 Subjects were considered without </a:t>
            </a:r>
            <a:r>
              <a:rPr lang="en-US" dirty="0" err="1"/>
              <a:t>tNLM</a:t>
            </a:r>
            <a:endParaRPr lang="en-US" dirty="0"/>
          </a:p>
          <a:p>
            <a:pPr marL="285750" indent="-285750">
              <a:buFont typeface="Arial" panose="020B0604020202020204" pitchFamily="34" charset="0"/>
              <a:buChar char="•"/>
            </a:pPr>
            <a:r>
              <a:rPr lang="en-US" dirty="0"/>
              <a:t>Correlation of time series from one subject to the other was computed</a:t>
            </a:r>
          </a:p>
          <a:p>
            <a:endParaRPr lang="en-US" dirty="0"/>
          </a:p>
        </p:txBody>
      </p:sp>
      <p:sp>
        <p:nvSpPr>
          <p:cNvPr id="10" name="TextBox 9"/>
          <p:cNvSpPr txBox="1"/>
          <p:nvPr/>
        </p:nvSpPr>
        <p:spPr>
          <a:xfrm>
            <a:off x="2258887" y="5221744"/>
            <a:ext cx="1915212" cy="369332"/>
          </a:xfrm>
          <a:prstGeom prst="rect">
            <a:avLst/>
          </a:prstGeom>
          <a:noFill/>
        </p:spPr>
        <p:txBody>
          <a:bodyPr wrap="square" rtlCol="0">
            <a:spAutoFit/>
          </a:bodyPr>
          <a:lstStyle/>
          <a:p>
            <a:r>
              <a:rPr lang="en-US" dirty="0"/>
              <a:t>Before Sync</a:t>
            </a:r>
          </a:p>
        </p:txBody>
      </p:sp>
      <p:sp>
        <p:nvSpPr>
          <p:cNvPr id="11" name="TextBox 10"/>
          <p:cNvSpPr txBox="1"/>
          <p:nvPr/>
        </p:nvSpPr>
        <p:spPr>
          <a:xfrm>
            <a:off x="6069264" y="5201965"/>
            <a:ext cx="1680453" cy="369332"/>
          </a:xfrm>
          <a:prstGeom prst="rect">
            <a:avLst/>
          </a:prstGeom>
          <a:noFill/>
        </p:spPr>
        <p:txBody>
          <a:bodyPr wrap="square" rtlCol="0">
            <a:spAutoFit/>
          </a:bodyPr>
          <a:lstStyle/>
          <a:p>
            <a:r>
              <a:rPr lang="en-US" dirty="0"/>
              <a:t>After Sync</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0370" t="92935" r="10361" b="1507"/>
          <a:stretch/>
        </p:blipFill>
        <p:spPr>
          <a:xfrm rot="16200000">
            <a:off x="7558773" y="3823814"/>
            <a:ext cx="3020173" cy="185291"/>
          </a:xfrm>
          <a:prstGeom prst="rect">
            <a:avLst/>
          </a:prstGeom>
        </p:spPr>
      </p:pic>
      <p:sp>
        <p:nvSpPr>
          <p:cNvPr id="13" name="TextBox 12"/>
          <p:cNvSpPr txBox="1"/>
          <p:nvPr/>
        </p:nvSpPr>
        <p:spPr>
          <a:xfrm>
            <a:off x="9161505" y="5221744"/>
            <a:ext cx="312906" cy="369332"/>
          </a:xfrm>
          <a:prstGeom prst="rect">
            <a:avLst/>
          </a:prstGeom>
          <a:noFill/>
        </p:spPr>
        <p:txBody>
          <a:bodyPr wrap="none" rtlCol="0">
            <a:spAutoFit/>
          </a:bodyPr>
          <a:lstStyle/>
          <a:p>
            <a:r>
              <a:rPr lang="en-US" dirty="0"/>
              <a:t>0</a:t>
            </a:r>
          </a:p>
        </p:txBody>
      </p:sp>
      <p:sp>
        <p:nvSpPr>
          <p:cNvPr id="14" name="TextBox 13"/>
          <p:cNvSpPr txBox="1"/>
          <p:nvPr/>
        </p:nvSpPr>
        <p:spPr>
          <a:xfrm>
            <a:off x="9110958" y="2241843"/>
            <a:ext cx="930119" cy="369332"/>
          </a:xfrm>
          <a:prstGeom prst="rect">
            <a:avLst/>
          </a:prstGeom>
          <a:noFill/>
        </p:spPr>
        <p:txBody>
          <a:bodyPr wrap="square" rtlCol="0">
            <a:spAutoFit/>
          </a:bodyPr>
          <a:lstStyle/>
          <a:p>
            <a:r>
              <a:rPr lang="en-US" dirty="0"/>
              <a:t>0.15</a:t>
            </a:r>
          </a:p>
        </p:txBody>
      </p:sp>
      <p:sp>
        <p:nvSpPr>
          <p:cNvPr id="15" name="TextBox 14"/>
          <p:cNvSpPr txBox="1"/>
          <p:nvPr/>
        </p:nvSpPr>
        <p:spPr>
          <a:xfrm>
            <a:off x="1227221" y="5714999"/>
            <a:ext cx="7247497" cy="646331"/>
          </a:xfrm>
          <a:prstGeom prst="rect">
            <a:avLst/>
          </a:prstGeom>
          <a:noFill/>
        </p:spPr>
        <p:txBody>
          <a:bodyPr wrap="none" rtlCol="0">
            <a:spAutoFit/>
          </a:bodyPr>
          <a:lstStyle/>
          <a:p>
            <a:r>
              <a:rPr lang="en-US" dirty="0"/>
              <a:t>Correlation of resting state to task fMRI (from different subjects) </a:t>
            </a:r>
          </a:p>
          <a:p>
            <a:r>
              <a:rPr lang="en-US" dirty="0"/>
              <a:t>are much lower even after Brain Sync</a:t>
            </a:r>
          </a:p>
        </p:txBody>
      </p:sp>
    </p:spTree>
    <p:extLst>
      <p:ext uri="{BB962C8B-B14F-4D97-AF65-F5344CB8AC3E}">
        <p14:creationId xmlns:p14="http://schemas.microsoft.com/office/powerpoint/2010/main" val="347426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4868" y="178860"/>
            <a:ext cx="8911687" cy="1280890"/>
          </a:xfrm>
        </p:spPr>
        <p:txBody>
          <a:bodyPr/>
          <a:lstStyle/>
          <a:p>
            <a:r>
              <a:rPr lang="en-US" dirty="0"/>
              <a:t>Random permutation of vertices</a:t>
            </a:r>
          </a:p>
        </p:txBody>
      </p:sp>
      <p:sp>
        <p:nvSpPr>
          <p:cNvPr id="3" name="Content Placeholder 2"/>
          <p:cNvSpPr>
            <a:spLocks noGrp="1"/>
          </p:cNvSpPr>
          <p:nvPr>
            <p:ph idx="1"/>
          </p:nvPr>
        </p:nvSpPr>
        <p:spPr>
          <a:xfrm>
            <a:off x="1576975" y="970551"/>
            <a:ext cx="8915400" cy="3777622"/>
          </a:xfrm>
        </p:spPr>
        <p:txBody>
          <a:bodyPr/>
          <a:lstStyle/>
          <a:p>
            <a:r>
              <a:rPr lang="en-US" dirty="0"/>
              <a:t>Correlation was computed between time series data of Brain 1 B1 and Brain 2 with permuted vertices. </a:t>
            </a:r>
          </a:p>
          <a:p>
            <a:r>
              <a:rPr lang="en-US" dirty="0"/>
              <a:t>It seems that the correlation only increases to average about .3. Note that after </a:t>
            </a:r>
            <a:r>
              <a:rPr lang="en-US" dirty="0" err="1"/>
              <a:t>tNLM</a:t>
            </a:r>
            <a:r>
              <a:rPr lang="en-US" dirty="0"/>
              <a:t> average correlation within subject is about that. So it seems to align the baseline signal only.</a:t>
            </a:r>
          </a:p>
        </p:txBody>
      </p:sp>
      <p:grpSp>
        <p:nvGrpSpPr>
          <p:cNvPr id="10" name="Group 9"/>
          <p:cNvGrpSpPr/>
          <p:nvPr/>
        </p:nvGrpSpPr>
        <p:grpSpPr>
          <a:xfrm>
            <a:off x="228600" y="3860801"/>
            <a:ext cx="11832771" cy="2260244"/>
            <a:chOff x="228600" y="3964771"/>
            <a:chExt cx="14366790" cy="2744281"/>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682"/>
            <a:stretch/>
          </p:blipFill>
          <p:spPr>
            <a:xfrm>
              <a:off x="228600" y="3964771"/>
              <a:ext cx="3810000" cy="274428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682"/>
            <a:stretch/>
          </p:blipFill>
          <p:spPr>
            <a:xfrm>
              <a:off x="3820298" y="3964771"/>
              <a:ext cx="3810000" cy="274428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682"/>
            <a:stretch/>
          </p:blipFill>
          <p:spPr>
            <a:xfrm>
              <a:off x="7411996" y="3964771"/>
              <a:ext cx="3810000" cy="274428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682"/>
            <a:stretch/>
          </p:blipFill>
          <p:spPr>
            <a:xfrm>
              <a:off x="10785390" y="3964771"/>
              <a:ext cx="3810000" cy="2744281"/>
            </a:xfrm>
            <a:prstGeom prst="rect">
              <a:avLst/>
            </a:prstGeom>
          </p:spPr>
        </p:pic>
      </p:grpSp>
      <p:sp>
        <p:nvSpPr>
          <p:cNvPr id="11" name="TextBox 10"/>
          <p:cNvSpPr txBox="1"/>
          <p:nvPr/>
        </p:nvSpPr>
        <p:spPr>
          <a:xfrm>
            <a:off x="699972" y="3267222"/>
            <a:ext cx="1754006" cy="369332"/>
          </a:xfrm>
          <a:prstGeom prst="rect">
            <a:avLst/>
          </a:prstGeom>
          <a:noFill/>
        </p:spPr>
        <p:txBody>
          <a:bodyPr wrap="none" rtlCol="0">
            <a:spAutoFit/>
          </a:bodyPr>
          <a:lstStyle/>
          <a:p>
            <a:r>
              <a:rPr lang="en-US" dirty="0"/>
              <a:t>Sub 1 to Sub 2</a:t>
            </a:r>
          </a:p>
        </p:txBody>
      </p:sp>
      <p:sp>
        <p:nvSpPr>
          <p:cNvPr id="12" name="TextBox 11"/>
          <p:cNvSpPr txBox="1"/>
          <p:nvPr/>
        </p:nvSpPr>
        <p:spPr>
          <a:xfrm>
            <a:off x="3286475" y="3210306"/>
            <a:ext cx="2938625" cy="369332"/>
          </a:xfrm>
          <a:prstGeom prst="rect">
            <a:avLst/>
          </a:prstGeom>
          <a:noFill/>
        </p:spPr>
        <p:txBody>
          <a:bodyPr wrap="none" rtlCol="0">
            <a:spAutoFit/>
          </a:bodyPr>
          <a:lstStyle/>
          <a:p>
            <a:r>
              <a:rPr lang="en-US" dirty="0"/>
              <a:t>Sub 1 to Sub 2 after Sync</a:t>
            </a:r>
          </a:p>
        </p:txBody>
      </p:sp>
      <p:sp>
        <p:nvSpPr>
          <p:cNvPr id="13" name="TextBox 12"/>
          <p:cNvSpPr txBox="1"/>
          <p:nvPr/>
        </p:nvSpPr>
        <p:spPr>
          <a:xfrm>
            <a:off x="9258704" y="2748641"/>
            <a:ext cx="2467342" cy="923330"/>
          </a:xfrm>
          <a:prstGeom prst="rect">
            <a:avLst/>
          </a:prstGeom>
          <a:noFill/>
        </p:spPr>
        <p:txBody>
          <a:bodyPr wrap="none" rtlCol="0">
            <a:spAutoFit/>
          </a:bodyPr>
          <a:lstStyle/>
          <a:p>
            <a:pPr algn="ctr"/>
            <a:r>
              <a:rPr lang="en-US" dirty="0"/>
              <a:t>Sub 1 to Sub 2 </a:t>
            </a:r>
          </a:p>
          <a:p>
            <a:pPr algn="ctr"/>
            <a:r>
              <a:rPr lang="en-US" dirty="0"/>
              <a:t>(permuted vertices) </a:t>
            </a:r>
          </a:p>
          <a:p>
            <a:pPr algn="ctr"/>
            <a:r>
              <a:rPr lang="en-US" dirty="0"/>
              <a:t>after Sync</a:t>
            </a:r>
          </a:p>
        </p:txBody>
      </p:sp>
      <p:sp>
        <p:nvSpPr>
          <p:cNvPr id="14" name="TextBox 13"/>
          <p:cNvSpPr txBox="1"/>
          <p:nvPr/>
        </p:nvSpPr>
        <p:spPr>
          <a:xfrm>
            <a:off x="6537373" y="2933307"/>
            <a:ext cx="2403222" cy="646331"/>
          </a:xfrm>
          <a:prstGeom prst="rect">
            <a:avLst/>
          </a:prstGeom>
          <a:noFill/>
        </p:spPr>
        <p:txBody>
          <a:bodyPr wrap="none" rtlCol="0">
            <a:spAutoFit/>
          </a:bodyPr>
          <a:lstStyle/>
          <a:p>
            <a:pPr algn="ctr"/>
            <a:r>
              <a:rPr lang="en-US" dirty="0"/>
              <a:t>Sub 1 to Sub 2 </a:t>
            </a:r>
          </a:p>
          <a:p>
            <a:pPr algn="ctr"/>
            <a:r>
              <a:rPr lang="en-US" dirty="0"/>
              <a:t>(permuted vertices)</a:t>
            </a:r>
          </a:p>
        </p:txBody>
      </p:sp>
    </p:spTree>
    <p:extLst>
      <p:ext uri="{BB962C8B-B14F-4D97-AF65-F5344CB8AC3E}">
        <p14:creationId xmlns:p14="http://schemas.microsoft.com/office/powerpoint/2010/main" val="163679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06752"/>
            <a:ext cx="9880349" cy="867806"/>
          </a:xfrm>
        </p:spPr>
        <p:txBody>
          <a:bodyPr>
            <a:normAutofit fontScale="90000"/>
          </a:bodyPr>
          <a:lstStyle/>
          <a:p>
            <a:r>
              <a:rPr lang="en-US" dirty="0"/>
              <a:t>How coherent is resting state fMRI signal across </a:t>
            </a:r>
            <a:r>
              <a:rPr lang="en-US"/>
              <a:t>sessions and subjects</a:t>
            </a:r>
            <a:r>
              <a:rPr lang="en-US" dirty="0"/>
              <a:t>? </a:t>
            </a:r>
          </a:p>
        </p:txBody>
      </p:sp>
      <p:sp>
        <p:nvSpPr>
          <p:cNvPr id="3" name="Content Placeholder 2"/>
          <p:cNvSpPr>
            <a:spLocks noGrp="1"/>
          </p:cNvSpPr>
          <p:nvPr>
            <p:ph idx="1"/>
          </p:nvPr>
        </p:nvSpPr>
        <p:spPr>
          <a:xfrm>
            <a:off x="1346566" y="6062497"/>
            <a:ext cx="9921798" cy="739865"/>
          </a:xfrm>
        </p:spPr>
        <p:txBody>
          <a:bodyPr>
            <a:normAutofit lnSpcReduction="10000"/>
          </a:bodyPr>
          <a:lstStyle/>
          <a:p>
            <a:r>
              <a:rPr lang="en-US" dirty="0"/>
              <a:t>Data from 40 subjects was synchronized to one subject</a:t>
            </a:r>
          </a:p>
          <a:p>
            <a:r>
              <a:rPr lang="en-US" dirty="0"/>
              <a:t>Average correlation of synced </a:t>
            </a:r>
            <a:r>
              <a:rPr lang="en-US" dirty="0" err="1"/>
              <a:t>fmri</a:t>
            </a:r>
            <a:r>
              <a:rPr lang="en-US" dirty="0"/>
              <a:t> signals at homologous points are computed</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947" t="20679" r="9867" b="22059"/>
          <a:stretch/>
        </p:blipFill>
        <p:spPr>
          <a:xfrm>
            <a:off x="9215927" y="3720936"/>
            <a:ext cx="2813286" cy="203442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3017" t="22894" r="11509" b="21316"/>
          <a:stretch/>
        </p:blipFill>
        <p:spPr>
          <a:xfrm>
            <a:off x="6533701" y="1684742"/>
            <a:ext cx="2682226" cy="1982679"/>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877" t="22604" r="12386" b="21752"/>
          <a:stretch/>
        </p:blipFill>
        <p:spPr>
          <a:xfrm>
            <a:off x="6533701" y="3734956"/>
            <a:ext cx="2682226" cy="1997003"/>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0070" t="20915" r="10768" b="21789"/>
          <a:stretch/>
        </p:blipFill>
        <p:spPr>
          <a:xfrm>
            <a:off x="9215927" y="1684742"/>
            <a:ext cx="2813286" cy="2036194"/>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t="-1" b="45568"/>
          <a:stretch/>
        </p:blipFill>
        <p:spPr>
          <a:xfrm rot="16200000">
            <a:off x="4449243" y="3598213"/>
            <a:ext cx="3653589" cy="197020"/>
          </a:xfrm>
          <a:prstGeom prst="rect">
            <a:avLst/>
          </a:prstGeom>
        </p:spPr>
      </p:pic>
      <p:sp>
        <p:nvSpPr>
          <p:cNvPr id="12" name="TextBox 11"/>
          <p:cNvSpPr txBox="1"/>
          <p:nvPr/>
        </p:nvSpPr>
        <p:spPr>
          <a:xfrm>
            <a:off x="6297916" y="5249584"/>
            <a:ext cx="762776" cy="369332"/>
          </a:xfrm>
          <a:prstGeom prst="rect">
            <a:avLst/>
          </a:prstGeom>
          <a:noFill/>
        </p:spPr>
        <p:txBody>
          <a:bodyPr wrap="square" rtlCol="0">
            <a:spAutoFit/>
          </a:bodyPr>
          <a:lstStyle/>
          <a:p>
            <a:r>
              <a:rPr lang="en-US" dirty="0"/>
              <a:t>0.5</a:t>
            </a:r>
          </a:p>
        </p:txBody>
      </p:sp>
      <p:sp>
        <p:nvSpPr>
          <p:cNvPr id="13" name="TextBox 12"/>
          <p:cNvSpPr txBox="1"/>
          <p:nvPr/>
        </p:nvSpPr>
        <p:spPr>
          <a:xfrm>
            <a:off x="6336680" y="1685262"/>
            <a:ext cx="254231" cy="369332"/>
          </a:xfrm>
          <a:prstGeom prst="rect">
            <a:avLst/>
          </a:prstGeom>
          <a:noFill/>
        </p:spPr>
        <p:txBody>
          <a:bodyPr wrap="square" rtlCol="0">
            <a:spAutoFit/>
          </a:bodyPr>
          <a:lstStyle/>
          <a:p>
            <a:r>
              <a:rPr lang="en-US" dirty="0"/>
              <a:t>1</a:t>
            </a:r>
          </a:p>
        </p:txBody>
      </p:sp>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10889" t="21511" r="11034" b="22889"/>
          <a:stretch/>
        </p:blipFill>
        <p:spPr>
          <a:xfrm>
            <a:off x="3461923" y="3791945"/>
            <a:ext cx="2716446" cy="1934458"/>
          </a:xfrm>
          <a:prstGeom prst="rect">
            <a:avLst/>
          </a:prstGeom>
        </p:spPr>
      </p:pic>
      <p:pic>
        <p:nvPicPr>
          <p:cNvPr id="15" name="Content Placeholder 9"/>
          <p:cNvPicPr>
            <a:picLocks noChangeAspect="1"/>
          </p:cNvPicPr>
          <p:nvPr/>
        </p:nvPicPr>
        <p:blipFill rotWithShape="1">
          <a:blip r:embed="rId8">
            <a:extLst>
              <a:ext uri="{28A0092B-C50C-407E-A947-70E740481C1C}">
                <a14:useLocalDpi xmlns:a14="http://schemas.microsoft.com/office/drawing/2010/main" val="0"/>
              </a:ext>
            </a:extLst>
          </a:blip>
          <a:srcRect l="12628" t="23296" r="13018" b="21810"/>
          <a:stretch/>
        </p:blipFill>
        <p:spPr>
          <a:xfrm>
            <a:off x="707306" y="3720936"/>
            <a:ext cx="2716446" cy="2005467"/>
          </a:xfrm>
          <a:prstGeom prst="rect">
            <a:avLst/>
          </a:prstGeom>
        </p:spPr>
      </p:pic>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9794" t="20256" r="11462" b="21698"/>
          <a:stretch/>
        </p:blipFill>
        <p:spPr>
          <a:xfrm>
            <a:off x="3364241" y="1645889"/>
            <a:ext cx="2736943" cy="2017530"/>
          </a:xfrm>
          <a:prstGeom prst="rect">
            <a:avLst/>
          </a:prstGeom>
        </p:spPr>
      </p:pic>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11884" t="22565" r="13116" b="21920"/>
          <a:stretch/>
        </p:blipFill>
        <p:spPr>
          <a:xfrm>
            <a:off x="606316" y="1645889"/>
            <a:ext cx="2757925" cy="2041459"/>
          </a:xfrm>
          <a:prstGeom prst="rect">
            <a:avLst/>
          </a:prstGeom>
        </p:spPr>
      </p:pic>
      <p:sp>
        <p:nvSpPr>
          <p:cNvPr id="16" name="TextBox 15"/>
          <p:cNvSpPr txBox="1"/>
          <p:nvPr/>
        </p:nvSpPr>
        <p:spPr>
          <a:xfrm>
            <a:off x="1600200" y="1219040"/>
            <a:ext cx="4350871" cy="369332"/>
          </a:xfrm>
          <a:prstGeom prst="rect">
            <a:avLst/>
          </a:prstGeom>
          <a:noFill/>
        </p:spPr>
        <p:txBody>
          <a:bodyPr wrap="none" rtlCol="0">
            <a:spAutoFit/>
          </a:bodyPr>
          <a:lstStyle/>
          <a:p>
            <a:r>
              <a:rPr lang="en-US" dirty="0" err="1"/>
              <a:t>Avg</a:t>
            </a:r>
            <a:r>
              <a:rPr lang="en-US" dirty="0"/>
              <a:t> correlation: Session 1 to Session 2</a:t>
            </a:r>
          </a:p>
        </p:txBody>
      </p:sp>
      <p:sp>
        <p:nvSpPr>
          <p:cNvPr id="17" name="TextBox 16"/>
          <p:cNvSpPr txBox="1"/>
          <p:nvPr/>
        </p:nvSpPr>
        <p:spPr>
          <a:xfrm>
            <a:off x="7588672" y="1276557"/>
            <a:ext cx="3648756" cy="369332"/>
          </a:xfrm>
          <a:prstGeom prst="rect">
            <a:avLst/>
          </a:prstGeom>
          <a:noFill/>
        </p:spPr>
        <p:txBody>
          <a:bodyPr wrap="none" rtlCol="0">
            <a:spAutoFit/>
          </a:bodyPr>
          <a:lstStyle/>
          <a:p>
            <a:r>
              <a:rPr lang="en-US" dirty="0" err="1"/>
              <a:t>Avg</a:t>
            </a:r>
            <a:r>
              <a:rPr lang="en-US" dirty="0"/>
              <a:t> correlation across subjects</a:t>
            </a:r>
          </a:p>
        </p:txBody>
      </p:sp>
    </p:spTree>
    <p:extLst>
      <p:ext uri="{BB962C8B-B14F-4D97-AF65-F5344CB8AC3E}">
        <p14:creationId xmlns:p14="http://schemas.microsoft.com/office/powerpoint/2010/main" val="115272390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1836</TotalTime>
  <Words>1101</Words>
  <Application>Microsoft Office PowerPoint</Application>
  <PresentationFormat>Widescreen</PresentationFormat>
  <Paragraphs>200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Century Gothic</vt:lpstr>
      <vt:lpstr>Consolas</vt:lpstr>
      <vt:lpstr>Wingdings 3</vt:lpstr>
      <vt:lpstr>Wisp</vt:lpstr>
      <vt:lpstr>BrainSync: Synchronizing Resting State fMRI for Clustering and Statistical Analysis</vt:lpstr>
      <vt:lpstr>rsfMRI data</vt:lpstr>
      <vt:lpstr>Metric on fMRI Signal</vt:lpstr>
      <vt:lpstr>Time series of subjects are on hyperspheres</vt:lpstr>
      <vt:lpstr>Finding Optimal Orthogonal Transformation</vt:lpstr>
      <vt:lpstr>Correlation of Signals</vt:lpstr>
      <vt:lpstr>Task fMRI (language task)</vt:lpstr>
      <vt:lpstr>Random permutation of vertices</vt:lpstr>
      <vt:lpstr>How coherent is resting state fMRI signal across sessions and subjects? </vt:lpstr>
      <vt:lpstr>How coherent is resting state fMRI signal across subjects (no filtering)</vt:lpstr>
      <vt:lpstr>Correlation of Signals</vt:lpstr>
      <vt:lpstr>Parcellation Individually</vt:lpstr>
      <vt:lpstr>Group Parcellation</vt:lpstr>
      <vt:lpstr>Clustering algorithms work better when data is pooled (Simulation) (not final results)</vt:lpstr>
      <vt:lpstr>Joint Parcellation 2 independent groups of 20 subjects each</vt:lpstr>
      <vt:lpstr>Joint Parcellation 2 independent groups of 20 subjects each (60 clusters)</vt:lpstr>
      <vt:lpstr>Session 1 and Session 2 labeled jointly</vt:lpstr>
      <vt:lpstr>100 ROIs Individual Clustering and recoloring</vt:lpstr>
      <vt:lpstr>100 ROIs Joint Clustering</vt:lpstr>
      <vt:lpstr>1 common subject in two groups</vt:lpstr>
      <vt:lpstr>PowerPoint Presentation</vt:lpstr>
      <vt:lpstr>Silhoutte score modulated clusters</vt:lpstr>
      <vt:lpstr>Conclusion</vt:lpstr>
      <vt:lpstr>Brain Registration using fMRI</vt:lpstr>
      <vt:lpstr>Other Possibilities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||AUM||</dc:title>
  <dc:creator>Anand Joshi</dc:creator>
  <cp:lastModifiedBy>Anand Joshi</cp:lastModifiedBy>
  <cp:revision>243</cp:revision>
  <dcterms:created xsi:type="dcterms:W3CDTF">2016-07-28T21:40:28Z</dcterms:created>
  <dcterms:modified xsi:type="dcterms:W3CDTF">2016-12-04T08:57:30Z</dcterms:modified>
</cp:coreProperties>
</file>